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78" r:id="rId5"/>
    <p:sldId id="279" r:id="rId6"/>
    <p:sldId id="272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Left Content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9" y="1341437"/>
            <a:ext cx="4140200" cy="4535488"/>
          </a:xfrm>
        </p:spPr>
        <p:txBody>
          <a:bodyPr vert="horz" lIns="0" tIns="18000" rIns="0" bIns="18000" rtlCol="0">
            <a:normAutofit/>
          </a:bodyPr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itchFamily="34" charset="0"/>
              <a:buChar char="›"/>
              <a:defRPr lang="de-DE" sz="1600" b="0" kern="120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541338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itchFamily="34" charset="0"/>
              <a:buChar char="›"/>
              <a:defRPr lang="de-DE" sz="1600" b="0" kern="120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itchFamily="34" charset="0"/>
              <a:buChar char="›"/>
              <a:defRPr lang="de-DE" sz="1600" b="0" kern="120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125412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itchFamily="34" charset="0"/>
              <a:buChar char="›"/>
              <a:defRPr lang="de-DE" sz="1600" b="0" kern="120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Tx/>
              <a:buNone/>
              <a:defRPr lang="de-DE" sz="16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durch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 smtClean="0"/>
              <a:t>Titelmasterformat durch Klicken bearbeiten</a:t>
            </a:r>
            <a:endParaRPr lang="en-US" noProof="0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DBEAEA0C-6B20-4902-BADE-022A54DDCA46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fld id="{ADA48181-2C78-49CB-8C52-912A07842C2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k-SK" dirty="0" smtClean="0"/>
              <a:t>Igor </a:t>
            </a:r>
            <a:r>
              <a:rPr lang="sk-SK" dirty="0" err="1" smtClean="0"/>
              <a:t>Krištofík</a:t>
            </a:r>
            <a:r>
              <a:rPr lang="en-US" dirty="0" smtClean="0"/>
              <a:t>, © Continental 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319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op Content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341437"/>
            <a:ext cx="8353425" cy="2232025"/>
          </a:xfrm>
        </p:spPr>
        <p:txBody>
          <a:bodyPr/>
          <a:lstStyle>
            <a:lvl1pPr marL="177800" indent="-177800">
              <a:buClr>
                <a:schemeClr val="accent1"/>
              </a:buClr>
              <a:buSzPct val="125000"/>
              <a:buFont typeface="Arial" pitchFamily="34" charset="0"/>
              <a:buChar char="›"/>
              <a:defRPr>
                <a:solidFill>
                  <a:schemeClr val="tx1"/>
                </a:solidFill>
              </a:defRPr>
            </a:lvl1pPr>
            <a:lvl2pPr marL="541338" indent="-184150">
              <a:buClr>
                <a:schemeClr val="accent1"/>
              </a:buClr>
              <a:buSzPct val="125000"/>
              <a:buFont typeface="Arial" pitchFamily="34" charset="0"/>
              <a:buChar char="›"/>
              <a:defRPr>
                <a:solidFill>
                  <a:schemeClr val="tx1"/>
                </a:solidFill>
              </a:defRPr>
            </a:lvl2pPr>
            <a:lvl3pPr marL="896938" indent="-177800">
              <a:buClr>
                <a:schemeClr val="accent1"/>
              </a:buClr>
              <a:buSzPct val="125000"/>
              <a:buFont typeface="Arial" pitchFamily="34" charset="0"/>
              <a:buChar char="›"/>
              <a:defRPr>
                <a:solidFill>
                  <a:schemeClr val="tx1"/>
                </a:solidFill>
              </a:defRPr>
            </a:lvl3pPr>
            <a:lvl4pPr marL="1254125" indent="-179388">
              <a:buClr>
                <a:schemeClr val="accent1"/>
              </a:buClr>
              <a:buSzPct val="125000"/>
              <a:buFont typeface="Arial" pitchFamily="34" charset="0"/>
              <a:buChar char="›"/>
              <a:defRPr>
                <a:solidFill>
                  <a:schemeClr val="tx1"/>
                </a:solidFill>
              </a:defRPr>
            </a:lvl4pPr>
            <a:lvl5pPr marL="1616075" indent="-177800">
              <a:buClr>
                <a:schemeClr val="accent1"/>
              </a:buClr>
              <a:buSzPct val="125000"/>
              <a:buFont typeface="Arial" pitchFamily="34" charset="0"/>
              <a:buChar char="›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smtClean="0"/>
              <a:t>Textmasterformate durch Klicken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  <a:endParaRPr lang="en-US" noProof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noProof="0" smtClean="0"/>
              <a:t>Titelmasterformat durch Klicken bearbeiten</a:t>
            </a:r>
            <a:endParaRPr lang="en-US" noProof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ED7BD9-814B-48AD-8AE6-6C4E2329D58D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DA48181-2C78-49CB-8C52-912A07842C2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k-SK" dirty="0" smtClean="0"/>
              <a:t>Igor </a:t>
            </a:r>
            <a:r>
              <a:rPr lang="sk-SK" dirty="0" err="1" smtClean="0"/>
              <a:t>Krištofík</a:t>
            </a:r>
            <a:r>
              <a:rPr lang="en-US" dirty="0" smtClean="0"/>
              <a:t>, © Continental 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13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11/25/2016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11/25/2016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zchfp.sk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3400" y="1571612"/>
            <a:ext cx="7851648" cy="1928826"/>
          </a:xfrm>
        </p:spPr>
        <p:txBody>
          <a:bodyPr>
            <a:normAutofit fontScale="90000"/>
          </a:bodyPr>
          <a:lstStyle/>
          <a:p>
            <a:pPr algn="l"/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dirty="0" smtClean="0">
                <a:solidFill>
                  <a:schemeClr val="tx1"/>
                </a:solidFill>
              </a:rPr>
              <a:t/>
            </a:r>
            <a:br>
              <a:rPr lang="sk-SK" dirty="0" smtClean="0">
                <a:solidFill>
                  <a:schemeClr val="tx1"/>
                </a:solidFill>
              </a:rPr>
            </a:br>
            <a:r>
              <a:rPr lang="sk-SK" sz="7300" dirty="0" smtClean="0">
                <a:solidFill>
                  <a:schemeClr val="tx1"/>
                </a:solidFill>
                <a:effectLst/>
              </a:rPr>
              <a:t>Konferencia </a:t>
            </a:r>
            <a:br>
              <a:rPr lang="sk-SK" sz="7300" dirty="0" smtClean="0">
                <a:solidFill>
                  <a:schemeClr val="tx1"/>
                </a:solidFill>
                <a:effectLst/>
              </a:rPr>
            </a:br>
            <a:r>
              <a:rPr lang="sk-SK" sz="7300" dirty="0" smtClean="0">
                <a:solidFill>
                  <a:schemeClr val="tx1"/>
                </a:solidFill>
                <a:effectLst/>
              </a:rPr>
              <a:t> 			Deň Chémie</a:t>
            </a:r>
            <a:endParaRPr lang="sk-SK" sz="73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648736"/>
          </a:xfrm>
        </p:spPr>
        <p:txBody>
          <a:bodyPr>
            <a:normAutofit fontScale="62500" lnSpcReduction="20000"/>
          </a:bodyPr>
          <a:lstStyle/>
          <a:p>
            <a:endParaRPr lang="sk-SK" dirty="0" smtClean="0"/>
          </a:p>
          <a:p>
            <a:endParaRPr lang="sk-SK" sz="3100" dirty="0" smtClean="0"/>
          </a:p>
          <a:p>
            <a:endParaRPr lang="sk-SK" sz="3100" dirty="0" smtClean="0"/>
          </a:p>
          <a:p>
            <a:r>
              <a:rPr lang="sk-SK" sz="3100" dirty="0" smtClean="0"/>
              <a:t>Zväz chemického a farmaceutického priemyslu </a:t>
            </a:r>
          </a:p>
          <a:p>
            <a:r>
              <a:rPr lang="sk-SK" sz="3100" dirty="0" smtClean="0"/>
              <a:t>Slovenskej republiky</a:t>
            </a:r>
          </a:p>
          <a:p>
            <a:endParaRPr lang="sk-SK" sz="3100" dirty="0" smtClean="0"/>
          </a:p>
          <a:p>
            <a:endParaRPr lang="sk-SK" sz="3100" dirty="0" smtClean="0"/>
          </a:p>
          <a:p>
            <a:r>
              <a:rPr lang="sk-SK" sz="3100" dirty="0" smtClean="0"/>
              <a:t>29.11.2016 v Bratislave</a:t>
            </a:r>
            <a:endParaRPr lang="sk-SK" sz="3100" dirty="0"/>
          </a:p>
        </p:txBody>
      </p:sp>
      <p:pic>
        <p:nvPicPr>
          <p:cNvPr id="4" name="Picture 2" descr="D:\Práca\LOGA\Loga ZCHFP\logo ZCHF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60" y="0"/>
            <a:ext cx="2143140" cy="2143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sz="half" idx="1"/>
          </p:nvPr>
        </p:nvSpPr>
        <p:spPr>
          <a:xfrm>
            <a:off x="395289" y="1629816"/>
            <a:ext cx="8278448" cy="4535488"/>
          </a:xfrm>
        </p:spPr>
        <p:txBody>
          <a:bodyPr>
            <a:normAutofit/>
          </a:bodyPr>
          <a:lstStyle/>
          <a:p>
            <a:r>
              <a:rPr lang="sk-SK" sz="2000" dirty="0" smtClean="0"/>
              <a:t>422 </a:t>
            </a:r>
            <a:r>
              <a:rPr lang="sk-SK" sz="2000" dirty="0"/>
              <a:t>evidovaných žiakov 1. a 2. ročníkov v rámci duálneho vzdelávania na </a:t>
            </a:r>
            <a:r>
              <a:rPr lang="sk-SK" sz="2000" dirty="0" smtClean="0"/>
              <a:t>Slovensku v šk. roku 2015/16</a:t>
            </a:r>
          </a:p>
          <a:p>
            <a:r>
              <a:rPr lang="sk-SK" sz="2000" dirty="0" smtClean="0"/>
              <a:t>1393 evidovaných žiakov 1. a 2. ročníkov v rámci duálneho vzdelávania na Slovensku v šk. roku 2016/17</a:t>
            </a:r>
          </a:p>
          <a:p>
            <a:r>
              <a:rPr lang="sk-SK" sz="2000" dirty="0" smtClean="0"/>
              <a:t>3-násobný medziročný nárast počtu žiakov</a:t>
            </a:r>
          </a:p>
          <a:p>
            <a:r>
              <a:rPr lang="sk-SK" sz="2000" dirty="0" smtClean="0"/>
              <a:t>Pripojenie 50 významných zamestnávateľov v šk. roku 2016/17</a:t>
            </a:r>
          </a:p>
          <a:p>
            <a:r>
              <a:rPr lang="sk-SK" sz="2000" dirty="0" smtClean="0"/>
              <a:t>Odhadované náklady na žiaka na jeden mesiac (OPP, odmena za produktívnu prácu, podnikové štipendium, stravovanie, odvody...) – 100 EUR</a:t>
            </a:r>
          </a:p>
          <a:p>
            <a:r>
              <a:rPr lang="sk-SK" sz="2000" dirty="0" smtClean="0"/>
              <a:t>Odhadované ročné náklady zamestnávateľov v šk. roku 2016/17 – 1.939.000 EUR</a:t>
            </a:r>
          </a:p>
          <a:p>
            <a:endParaRPr lang="sk-SK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sz="4400" b="1" dirty="0" smtClean="0"/>
              <a:t>Duálne vzdelávanie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4400" b="0" dirty="0" smtClean="0"/>
              <a:t>Vybrané údaje</a:t>
            </a:r>
            <a:endParaRPr lang="sk-SK" sz="4400" b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EA0C-6B20-4902-BADE-022A54DDCA46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A48181-2C78-49CB-8C52-912A07842C2E}" type="slidenum">
              <a:rPr lang="en-US" noProof="0" smtClean="0"/>
              <a:pPr/>
              <a:t>2</a:t>
            </a:fld>
            <a:endParaRPr lang="en-US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noProof="0" dirty="0" smtClean="0"/>
              <a:t>Igor </a:t>
            </a:r>
            <a:r>
              <a:rPr lang="sk-SK" noProof="0" dirty="0" err="1" smtClean="0"/>
              <a:t>Krištofík</a:t>
            </a:r>
            <a:r>
              <a:rPr lang="en-US" noProof="0" dirty="0" smtClean="0"/>
              <a:t>, </a:t>
            </a:r>
            <a:r>
              <a:rPr lang="en-US" noProof="0" dirty="0" smtClean="0"/>
              <a:t>© Continental AG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12182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sz="half" idx="1"/>
          </p:nvPr>
        </p:nvSpPr>
        <p:spPr>
          <a:xfrm>
            <a:off x="395289" y="1629816"/>
            <a:ext cx="8278448" cy="4535488"/>
          </a:xfrm>
        </p:spPr>
        <p:txBody>
          <a:bodyPr>
            <a:normAutofit/>
          </a:bodyPr>
          <a:lstStyle/>
          <a:p>
            <a:r>
              <a:rPr lang="sk-SK" sz="2000" dirty="0" smtClean="0"/>
              <a:t>Zvyšovanie nákladov zamestnávateľov </a:t>
            </a:r>
            <a:r>
              <a:rPr lang="sk-SK" sz="2000" dirty="0" err="1" smtClean="0"/>
              <a:t>versus</a:t>
            </a:r>
            <a:r>
              <a:rPr lang="sk-SK" sz="2000" dirty="0" smtClean="0"/>
              <a:t> fixná </a:t>
            </a:r>
            <a:r>
              <a:rPr lang="sk-SK" sz="2000" dirty="0" smtClean="0">
                <a:solidFill>
                  <a:schemeClr val="accent3"/>
                </a:solidFill>
              </a:rPr>
              <a:t>odpočítateľná položka z daňového základu</a:t>
            </a:r>
          </a:p>
          <a:p>
            <a:r>
              <a:rPr lang="sk-SK" sz="2000" dirty="0" smtClean="0"/>
              <a:t>Nízky záujem žiakov o školy technického zamerania</a:t>
            </a:r>
          </a:p>
          <a:p>
            <a:r>
              <a:rPr lang="sk-SK" sz="2000" dirty="0" smtClean="0"/>
              <a:t>Nízka úroveň informovanosti o systéme duálneho vzdelávania</a:t>
            </a:r>
          </a:p>
          <a:p>
            <a:r>
              <a:rPr lang="sk-SK" sz="2000" dirty="0" smtClean="0"/>
              <a:t>Kapacitné obmedzenia na strane zamestnávateľov (počet inštruktorov spĺňajúcich podmienky, viaczmenné prevádzky – striedanie zamestnancov, pracoviská, ...)</a:t>
            </a:r>
          </a:p>
          <a:p>
            <a:r>
              <a:rPr lang="sk-SK" sz="2000" dirty="0" smtClean="0"/>
              <a:t>Duálne vzdelávanie pre 18+ zamestnancov</a:t>
            </a:r>
          </a:p>
          <a:p>
            <a:r>
              <a:rPr lang="sk-SK" sz="2000" dirty="0" smtClean="0"/>
              <a:t>Neaktualizované učebné osnovy, nereflektujúce nové trendy v praxi</a:t>
            </a:r>
          </a:p>
          <a:p>
            <a:r>
              <a:rPr lang="sk-SK" sz="2000" dirty="0" smtClean="0"/>
              <a:t>Nižšia účasť firiem na tvorbe učebných osnov, študijných odborov</a:t>
            </a:r>
            <a:endParaRPr lang="sk-SK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sk-SK" sz="4000" b="1" dirty="0"/>
              <a:t>Duálne vzdelávanie</a:t>
            </a:r>
            <a:br>
              <a:rPr lang="sk-SK" sz="4000" b="1" dirty="0"/>
            </a:br>
            <a:r>
              <a:rPr lang="sk-SK" sz="4000" dirty="0"/>
              <a:t>Výzvy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EA0C-6B20-4902-BADE-022A54DDCA46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A48181-2C78-49CB-8C52-912A07842C2E}" type="slidenum">
              <a:rPr lang="en-US" noProof="0" smtClean="0"/>
              <a:pPr/>
              <a:t>3</a:t>
            </a:fld>
            <a:endParaRPr lang="en-US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noProof="0" dirty="0" smtClean="0"/>
              <a:t>Igor </a:t>
            </a:r>
            <a:r>
              <a:rPr lang="sk-SK" noProof="0" dirty="0" err="1" smtClean="0"/>
              <a:t>Krištofík</a:t>
            </a:r>
            <a:r>
              <a:rPr lang="en-US" noProof="0" dirty="0" smtClean="0"/>
              <a:t>, </a:t>
            </a:r>
            <a:r>
              <a:rPr lang="en-US" noProof="0" dirty="0" smtClean="0"/>
              <a:t>© Continental AG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55698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288" y="1732309"/>
            <a:ext cx="8353425" cy="4144963"/>
          </a:xfrm>
        </p:spPr>
        <p:txBody>
          <a:bodyPr>
            <a:normAutofit/>
          </a:bodyPr>
          <a:lstStyle/>
          <a:p>
            <a:r>
              <a:rPr lang="sk-SK" sz="2000" dirty="0" smtClean="0"/>
              <a:t>Neustále sa zvyšujúce nárok na zamestnancov (odbornosť, </a:t>
            </a:r>
            <a:r>
              <a:rPr lang="sk-SK" sz="2000" dirty="0" err="1" smtClean="0"/>
              <a:t>viacprofesnosť</a:t>
            </a:r>
            <a:r>
              <a:rPr lang="sk-SK" sz="2000" dirty="0" smtClean="0"/>
              <a:t>, zodpovednosť)</a:t>
            </a:r>
          </a:p>
          <a:p>
            <a:r>
              <a:rPr lang="sk-SK" sz="2000" dirty="0" smtClean="0"/>
              <a:t>Nové technológie vo výrobnom procese</a:t>
            </a:r>
          </a:p>
          <a:p>
            <a:r>
              <a:rPr lang="sk-SK" sz="2000" dirty="0" smtClean="0"/>
              <a:t>Vyššie nároky na tzv. „</a:t>
            </a:r>
            <a:r>
              <a:rPr lang="sk-SK" sz="2000" dirty="0" err="1" smtClean="0"/>
              <a:t>selfservice</a:t>
            </a:r>
            <a:r>
              <a:rPr lang="sk-SK" sz="2000" dirty="0" smtClean="0"/>
              <a:t>“ zamestnancov, online nástroje na hodnotenie, vzdelávanie</a:t>
            </a:r>
          </a:p>
          <a:p>
            <a:r>
              <a:rPr lang="sk-SK" sz="2000" dirty="0" smtClean="0"/>
              <a:t>Vzdelávanie na školách nereflektuje situáciu vo firmách</a:t>
            </a:r>
          </a:p>
          <a:p>
            <a:r>
              <a:rPr lang="sk-SK" sz="2000" dirty="0" smtClean="0"/>
              <a:t>Chýbajúca podpora v oblasti fondov na vzdelávanie</a:t>
            </a:r>
          </a:p>
          <a:p>
            <a:r>
              <a:rPr lang="sk-SK" sz="2000" dirty="0" smtClean="0"/>
              <a:t>Rekvalifikácia zamestnancov – firma </a:t>
            </a:r>
            <a:r>
              <a:rPr lang="sk-SK" sz="2000" dirty="0" err="1" smtClean="0"/>
              <a:t>vs</a:t>
            </a:r>
            <a:r>
              <a:rPr lang="sk-SK" sz="2000" dirty="0" smtClean="0"/>
              <a:t>. školy</a:t>
            </a:r>
          </a:p>
          <a:p>
            <a:endParaRPr lang="sk-SK" sz="2000" dirty="0" smtClean="0"/>
          </a:p>
          <a:p>
            <a:endParaRPr lang="sk-SK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sk-SK" sz="4000" b="1" dirty="0" smtClean="0"/>
              <a:t>Vzdelávanie zamestnancov</a:t>
            </a:r>
            <a:r>
              <a:rPr lang="sk-SK" sz="4000" dirty="0"/>
              <a:t/>
            </a:r>
            <a:br>
              <a:rPr lang="sk-SK" sz="4000" dirty="0"/>
            </a:br>
            <a:r>
              <a:rPr lang="sk-SK" sz="4000" b="0" dirty="0" smtClean="0"/>
              <a:t>Výzvy</a:t>
            </a:r>
            <a:endParaRPr lang="sk-SK" sz="4000" b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7BD9-814B-48AD-8AE6-6C4E2329D58D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A48181-2C78-49CB-8C52-912A07842C2E}" type="slidenum">
              <a:rPr lang="en-US" noProof="0" smtClean="0"/>
              <a:pPr/>
              <a:t>4</a:t>
            </a:fld>
            <a:endParaRPr lang="en-US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noProof="0" dirty="0" smtClean="0"/>
              <a:t>Igor </a:t>
            </a:r>
            <a:r>
              <a:rPr lang="sk-SK" noProof="0" dirty="0" err="1" smtClean="0"/>
              <a:t>Krištofík</a:t>
            </a:r>
            <a:r>
              <a:rPr lang="en-US" noProof="0" dirty="0" smtClean="0"/>
              <a:t>, </a:t>
            </a:r>
            <a:r>
              <a:rPr lang="en-US" noProof="0" dirty="0" smtClean="0"/>
              <a:t>© Continental AG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2644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288" y="1779882"/>
            <a:ext cx="8353425" cy="3953374"/>
          </a:xfrm>
        </p:spPr>
        <p:txBody>
          <a:bodyPr>
            <a:normAutofit/>
          </a:bodyPr>
          <a:lstStyle/>
          <a:p>
            <a:r>
              <a:rPr lang="sk-SK" sz="2000" dirty="0" smtClean="0"/>
              <a:t>Klesajúca miera nezamestnanosti</a:t>
            </a:r>
          </a:p>
          <a:p>
            <a:r>
              <a:rPr lang="sk-SK" sz="2000" dirty="0" smtClean="0"/>
              <a:t>Nižší počet absolventov škôl</a:t>
            </a:r>
          </a:p>
          <a:p>
            <a:r>
              <a:rPr lang="sk-SK" sz="2000" dirty="0" smtClean="0"/>
              <a:t>Zvyšujúci sa počet pracovných miest, nárokov na pracovné miesta</a:t>
            </a:r>
          </a:p>
          <a:p>
            <a:r>
              <a:rPr lang="sk-SK" sz="2000" dirty="0" smtClean="0"/>
              <a:t>Nízky počet kvalifikovaných uchádzačov o zamestnanie</a:t>
            </a:r>
          </a:p>
          <a:p>
            <a:r>
              <a:rPr lang="sk-SK" sz="2000" dirty="0" smtClean="0"/>
              <a:t>Zvyšujúce sa nároky na rast miezd, benefitov</a:t>
            </a:r>
          </a:p>
          <a:p>
            <a:r>
              <a:rPr lang="sk-SK" sz="2000" dirty="0" smtClean="0"/>
              <a:t>Generácia Y (Z)</a:t>
            </a:r>
          </a:p>
          <a:p>
            <a:r>
              <a:rPr lang="sk-SK" sz="2000" dirty="0" err="1" smtClean="0"/>
              <a:t>Work-life-balance</a:t>
            </a:r>
            <a:r>
              <a:rPr lang="sk-SK" sz="2000" dirty="0" smtClean="0"/>
              <a:t>, mobile </a:t>
            </a:r>
            <a:r>
              <a:rPr lang="sk-SK" sz="2000" dirty="0" err="1" smtClean="0"/>
              <a:t>work</a:t>
            </a:r>
            <a:endParaRPr lang="sk-SK" sz="2000" dirty="0" smtClean="0"/>
          </a:p>
          <a:p>
            <a:r>
              <a:rPr lang="sk-SK" sz="2000" dirty="0" smtClean="0"/>
              <a:t>Zmena odvodového zaťaženia, odliv vysokokvalifikovanej pracovnej sily</a:t>
            </a:r>
          </a:p>
          <a:p>
            <a:r>
              <a:rPr lang="sk-SK" sz="2000" dirty="0" smtClean="0"/>
              <a:t>Zmeny vymeriavacieho základu pre PN – zvýšenie čerpania PN</a:t>
            </a:r>
            <a:endParaRPr lang="sk-SK" sz="20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sk-SK" sz="4000" b="1" dirty="0" smtClean="0"/>
              <a:t>Nábor, výber, udržanie zamestnancov</a:t>
            </a:r>
            <a:r>
              <a:rPr lang="sk-SK" sz="4000" dirty="0" smtClean="0"/>
              <a:t/>
            </a:r>
            <a:br>
              <a:rPr lang="sk-SK" sz="4000" dirty="0" smtClean="0"/>
            </a:br>
            <a:r>
              <a:rPr lang="sk-SK" sz="4000" b="0" dirty="0" smtClean="0"/>
              <a:t>Výzvy</a:t>
            </a:r>
            <a:endParaRPr lang="sk-SK" sz="4000" b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D7BD9-814B-48AD-8AE6-6C4E2329D58D}" type="datetime3">
              <a:rPr lang="en-US" noProof="0" smtClean="0"/>
              <a:pPr/>
              <a:t>25 November 2016</a:t>
            </a:fld>
            <a:endParaRPr lang="en-US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A48181-2C78-49CB-8C52-912A07842C2E}" type="slidenum">
              <a:rPr lang="en-US" noProof="0" smtClean="0"/>
              <a:pPr/>
              <a:t>5</a:t>
            </a:fld>
            <a:endParaRPr lang="en-US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noProof="0" dirty="0" smtClean="0"/>
              <a:t>Igor </a:t>
            </a:r>
            <a:r>
              <a:rPr lang="sk-SK" noProof="0" dirty="0" err="1" smtClean="0"/>
              <a:t>Krištofík</a:t>
            </a:r>
            <a:r>
              <a:rPr lang="en-US" noProof="0" dirty="0" smtClean="0"/>
              <a:t>, </a:t>
            </a:r>
            <a:r>
              <a:rPr lang="en-US" noProof="0" dirty="0" smtClean="0"/>
              <a:t>© Continental AG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749066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obrázka 5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7224" y="2714620"/>
            <a:ext cx="7772400" cy="1362456"/>
          </a:xfrm>
        </p:spPr>
        <p:txBody>
          <a:bodyPr/>
          <a:lstStyle/>
          <a:p>
            <a:r>
              <a:rPr lang="sk-SK" altLang="sk-SK" dirty="0" smtClean="0">
                <a:solidFill>
                  <a:schemeClr val="tx1"/>
                </a:solidFill>
              </a:rPr>
              <a:t>Ďakujem za pozornosť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10484"/>
          </a:xfrm>
        </p:spPr>
        <p:txBody>
          <a:bodyPr/>
          <a:lstStyle/>
          <a:p>
            <a:pPr algn="ctr"/>
            <a:endParaRPr lang="sk-SK" altLang="sk-SK" sz="2400" dirty="0" smtClean="0">
              <a:solidFill>
                <a:srgbClr val="7030A0"/>
              </a:solidFill>
              <a:hlinkClick r:id="rId2"/>
            </a:endParaRPr>
          </a:p>
          <a:p>
            <a:pPr algn="ctr"/>
            <a:endParaRPr lang="sk-SK" altLang="sk-SK" sz="2400" dirty="0" smtClean="0">
              <a:solidFill>
                <a:srgbClr val="7030A0"/>
              </a:solidFill>
              <a:hlinkClick r:id="rId2"/>
            </a:endParaRPr>
          </a:p>
        </p:txBody>
      </p:sp>
      <p:pic>
        <p:nvPicPr>
          <p:cNvPr id="6" name="Picture 2" descr="D:\Práca\LOGA\Loga ZCHFP\logo ZCHF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60" y="0"/>
            <a:ext cx="2143140" cy="2143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329</Words>
  <Application>Microsoft Office PowerPoint</Application>
  <PresentationFormat>Prezentácia na obrazovke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Flow</vt:lpstr>
      <vt:lpstr>      Konferencia      Deň Chémie</vt:lpstr>
      <vt:lpstr>Duálne vzdelávanie Vybrané údaje</vt:lpstr>
      <vt:lpstr>Duálne vzdelávanie Výzvy</vt:lpstr>
      <vt:lpstr>Vzdelávanie zamestnancov Výzvy</vt:lpstr>
      <vt:lpstr>Nábor, výber, udržanie zamestnancov Výzvy</vt:lpstr>
      <vt:lpstr>Prezentácia programu PowerPoint</vt:lpstr>
      <vt:lpstr>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Endokrinne Disruptory</dc:title>
  <dc:creator>Silvia Surova</dc:creator>
  <cp:lastModifiedBy>Stefanik, Peter</cp:lastModifiedBy>
  <cp:revision>16</cp:revision>
  <dcterms:created xsi:type="dcterms:W3CDTF">2016-08-22T13:22:58Z</dcterms:created>
  <dcterms:modified xsi:type="dcterms:W3CDTF">2016-11-25T07:29:23Z</dcterms:modified>
</cp:coreProperties>
</file>