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341" r:id="rId3"/>
    <p:sldId id="355" r:id="rId4"/>
    <p:sldId id="343" r:id="rId5"/>
    <p:sldId id="276" r:id="rId6"/>
    <p:sldId id="277" r:id="rId7"/>
    <p:sldId id="278" r:id="rId8"/>
    <p:sldId id="279" r:id="rId9"/>
    <p:sldId id="356" r:id="rId10"/>
    <p:sldId id="280" r:id="rId11"/>
    <p:sldId id="281" r:id="rId12"/>
    <p:sldId id="282" r:id="rId13"/>
    <p:sldId id="358" r:id="rId14"/>
    <p:sldId id="283" r:id="rId15"/>
    <p:sldId id="284" r:id="rId16"/>
    <p:sldId id="285" r:id="rId17"/>
    <p:sldId id="287" r:id="rId18"/>
    <p:sldId id="354" r:id="rId19"/>
    <p:sldId id="289" r:id="rId20"/>
    <p:sldId id="290" r:id="rId21"/>
    <p:sldId id="291" r:id="rId22"/>
    <p:sldId id="292" r:id="rId23"/>
    <p:sldId id="357" r:id="rId24"/>
    <p:sldId id="294" r:id="rId25"/>
    <p:sldId id="295" r:id="rId26"/>
    <p:sldId id="296" r:id="rId27"/>
    <p:sldId id="297" r:id="rId28"/>
    <p:sldId id="298" r:id="rId29"/>
    <p:sldId id="300" r:id="rId30"/>
    <p:sldId id="301" r:id="rId31"/>
    <p:sldId id="304" r:id="rId32"/>
    <p:sldId id="305" r:id="rId33"/>
    <p:sldId id="307" r:id="rId34"/>
    <p:sldId id="308" r:id="rId35"/>
    <p:sldId id="309" r:id="rId36"/>
    <p:sldId id="310" r:id="rId37"/>
    <p:sldId id="311" r:id="rId38"/>
    <p:sldId id="313" r:id="rId39"/>
    <p:sldId id="350" r:id="rId40"/>
    <p:sldId id="351" r:id="rId41"/>
    <p:sldId id="353" r:id="rId42"/>
    <p:sldId id="316" r:id="rId43"/>
    <p:sldId id="317" r:id="rId44"/>
    <p:sldId id="318" r:id="rId45"/>
    <p:sldId id="331" r:id="rId46"/>
    <p:sldId id="346" r:id="rId47"/>
    <p:sldId id="348" r:id="rId48"/>
    <p:sldId id="344" r:id="rId49"/>
    <p:sldId id="27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28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CD459-38B7-4FB4-85F4-B35C275413E4}" type="datetimeFigureOut">
              <a:rPr lang="sk-SK" smtClean="0"/>
              <a:pPr/>
              <a:t>26.11.2016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8BD69-2672-4908-B463-C47EC2DC02E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 smtClean="0"/>
          </a:p>
        </p:txBody>
      </p:sp>
      <p:sp>
        <p:nvSpPr>
          <p:cNvPr id="8499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5D8564-A28A-4D93-91D6-94DF0FC7066A}" type="slidenum">
              <a:rPr lang="sk-SK" altLang="sk-SK" smtClean="0"/>
              <a:pPr/>
              <a:t>7</a:t>
            </a:fld>
            <a:endParaRPr lang="sk-SK" alt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B71ED6-A318-45DB-B5B3-7690477A1AD0}" type="slidenum">
              <a:rPr lang="de-DE" altLang="sk-SK" smtClean="0">
                <a:solidFill>
                  <a:srgbClr val="000000"/>
                </a:solidFill>
              </a:rPr>
              <a:pPr/>
              <a:t>45</a:t>
            </a:fld>
            <a:endParaRPr lang="de-DE" altLang="sk-SK" smtClean="0">
              <a:solidFill>
                <a:srgbClr val="000000"/>
              </a:solidFill>
            </a:endParaRPr>
          </a:p>
        </p:txBody>
      </p:sp>
      <p:sp>
        <p:nvSpPr>
          <p:cNvPr id="880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 smtClean="0"/>
          </a:p>
        </p:txBody>
      </p:sp>
      <p:sp>
        <p:nvSpPr>
          <p:cNvPr id="8909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909742-9D44-487D-A3A3-0BFDAE319F77}" type="slidenum">
              <a:rPr lang="sk-SK" altLang="sk-SK" smtClean="0"/>
              <a:pPr/>
              <a:t>46</a:t>
            </a:fld>
            <a:endParaRPr lang="sk-SK" alt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8BD69-2672-4908-B463-C47EC2DC02ED}" type="slidenum">
              <a:rPr lang="sk-SK" smtClean="0"/>
              <a:pPr/>
              <a:t>48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11/26/2016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k.sk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acovn__h_rok_programu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zchfp.sk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k.sk/" TargetMode="External"/><Relationship Id="rId2" Type="http://schemas.openxmlformats.org/officeDocument/2006/relationships/hyperlink" Target="http://www.zchfp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571612"/>
            <a:ext cx="7851648" cy="1928826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sz="7300" dirty="0" smtClean="0">
                <a:solidFill>
                  <a:schemeClr val="tx1"/>
                </a:solidFill>
                <a:effectLst/>
              </a:rPr>
              <a:t>Konferencia </a:t>
            </a:r>
            <a:br>
              <a:rPr lang="sk-SK" sz="7300" dirty="0" smtClean="0">
                <a:solidFill>
                  <a:schemeClr val="tx1"/>
                </a:solidFill>
                <a:effectLst/>
              </a:rPr>
            </a:br>
            <a:r>
              <a:rPr lang="sk-SK" sz="7300" dirty="0" smtClean="0">
                <a:solidFill>
                  <a:schemeClr val="tx1"/>
                </a:solidFill>
                <a:effectLst/>
              </a:rPr>
              <a:t> 			Deň Chémie</a:t>
            </a:r>
            <a:endParaRPr lang="sk-SK" sz="73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648736"/>
          </a:xfrm>
        </p:spPr>
        <p:txBody>
          <a:bodyPr>
            <a:normAutofit fontScale="55000" lnSpcReduction="20000"/>
          </a:bodyPr>
          <a:lstStyle/>
          <a:p>
            <a:endParaRPr lang="sk-SK" dirty="0" smtClean="0"/>
          </a:p>
          <a:p>
            <a:endParaRPr lang="sk-SK" sz="3100" dirty="0" smtClean="0"/>
          </a:p>
          <a:p>
            <a:endParaRPr lang="sk-SK" sz="3100" dirty="0" smtClean="0"/>
          </a:p>
          <a:p>
            <a:r>
              <a:rPr lang="sk-SK" sz="3100" dirty="0" smtClean="0"/>
              <a:t>Zväz chemického a farmaceutického priemyslu </a:t>
            </a:r>
          </a:p>
          <a:p>
            <a:r>
              <a:rPr lang="sk-SK" sz="3100" dirty="0" smtClean="0"/>
              <a:t>Slovenskej republiky</a:t>
            </a:r>
          </a:p>
          <a:p>
            <a:endParaRPr lang="sk-SK" sz="3100" dirty="0" smtClean="0"/>
          </a:p>
          <a:p>
            <a:r>
              <a:rPr lang="sk-SK" sz="2500" dirty="0" smtClean="0"/>
              <a:t>Silvia Surová</a:t>
            </a:r>
          </a:p>
          <a:p>
            <a:endParaRPr lang="sk-SK" sz="2500" dirty="0" smtClean="0"/>
          </a:p>
          <a:p>
            <a:endParaRPr lang="sk-SK" sz="2500" dirty="0" smtClean="0"/>
          </a:p>
          <a:p>
            <a:r>
              <a:rPr lang="sk-SK" sz="2500" dirty="0" smtClean="0"/>
              <a:t>29.11.2016 v Bratislave</a:t>
            </a:r>
            <a:endParaRPr lang="sk-SK" sz="2500" dirty="0"/>
          </a:p>
        </p:txBody>
      </p:sp>
      <p:pic>
        <p:nvPicPr>
          <p:cNvPr id="6" name="Picture 4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0"/>
            <a:ext cx="107153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äty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6375" y="-603250"/>
            <a:ext cx="12144375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110434" cy="1828800"/>
          </a:xfrm>
        </p:spPr>
        <p:txBody>
          <a:bodyPr/>
          <a:lstStyle/>
          <a:p>
            <a:pPr algn="ctr"/>
            <a:r>
              <a:rPr lang="sk-SK" altLang="sk-SK" dirty="0" smtClean="0"/>
              <a:t>		</a:t>
            </a:r>
            <a:r>
              <a:rPr lang="sk-SK" altLang="sk-SK" dirty="0" smtClean="0">
                <a:solidFill>
                  <a:schemeClr val="tx1"/>
                </a:solidFill>
              </a:rPr>
              <a:t>Projekty</a:t>
            </a:r>
          </a:p>
        </p:txBody>
      </p:sp>
      <p:sp>
        <p:nvSpPr>
          <p:cNvPr id="21507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altLang="sk-SK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 smtClean="0">
                <a:solidFill>
                  <a:srgbClr val="FF0000"/>
                </a:solidFill>
              </a:rPr>
              <a:t>Projekty ukončené</a:t>
            </a:r>
          </a:p>
        </p:txBody>
      </p:sp>
      <p:sp>
        <p:nvSpPr>
          <p:cNvPr id="22531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sk-SK" sz="2400" b="1" dirty="0" err="1" smtClean="0"/>
              <a:t>Pomoc</a:t>
            </a:r>
            <a:r>
              <a:rPr lang="en-GB" altLang="sk-SK" sz="2400" b="1" dirty="0" smtClean="0"/>
              <a:t> </a:t>
            </a:r>
            <a:r>
              <a:rPr lang="en-GB" altLang="sk-SK" sz="2400" b="1" dirty="0" err="1" smtClean="0"/>
              <a:t>malým</a:t>
            </a:r>
            <a:r>
              <a:rPr lang="en-GB" altLang="sk-SK" sz="2400" b="1" dirty="0" smtClean="0"/>
              <a:t> a </a:t>
            </a:r>
            <a:r>
              <a:rPr lang="en-GB" altLang="sk-SK" sz="2400" b="1" dirty="0" err="1" smtClean="0"/>
              <a:t>stredným</a:t>
            </a:r>
            <a:r>
              <a:rPr lang="en-GB" altLang="sk-SK" sz="2400" b="1" dirty="0" smtClean="0"/>
              <a:t> </a:t>
            </a:r>
            <a:r>
              <a:rPr lang="en-GB" altLang="sk-SK" sz="2400" b="1" dirty="0" err="1" smtClean="0"/>
              <a:t>podnikom</a:t>
            </a:r>
            <a:r>
              <a:rPr lang="en-GB" altLang="sk-SK" sz="2400" b="1" dirty="0" smtClean="0"/>
              <a:t> </a:t>
            </a:r>
            <a:r>
              <a:rPr lang="en-GB" altLang="sk-SK" sz="2400" b="1" dirty="0" err="1" smtClean="0"/>
              <a:t>pri</a:t>
            </a:r>
            <a:r>
              <a:rPr lang="en-GB" altLang="sk-SK" sz="2400" b="1" dirty="0" smtClean="0"/>
              <a:t> </a:t>
            </a:r>
            <a:r>
              <a:rPr lang="en-GB" altLang="sk-SK" sz="2400" b="1" dirty="0" err="1" smtClean="0"/>
              <a:t>plnení</a:t>
            </a:r>
            <a:r>
              <a:rPr lang="en-GB" altLang="sk-SK" sz="2400" b="1" dirty="0" smtClean="0"/>
              <a:t> </a:t>
            </a:r>
            <a:r>
              <a:rPr lang="en-GB" altLang="sk-SK" sz="2400" b="1" dirty="0" err="1" smtClean="0"/>
              <a:t>legislatívnych</a:t>
            </a:r>
            <a:r>
              <a:rPr lang="en-GB" altLang="sk-SK" sz="2400" b="1" dirty="0" smtClean="0"/>
              <a:t> </a:t>
            </a:r>
            <a:r>
              <a:rPr lang="en-GB" altLang="sk-SK" sz="2400" b="1" dirty="0" err="1" smtClean="0"/>
              <a:t>požiadaviek</a:t>
            </a:r>
            <a:r>
              <a:rPr lang="en-GB" altLang="sk-SK" sz="2400" b="1" dirty="0" smtClean="0"/>
              <a:t> </a:t>
            </a:r>
            <a:r>
              <a:rPr lang="en-GB" altLang="sk-SK" sz="2400" b="1" dirty="0" err="1" smtClean="0"/>
              <a:t>chemickej</a:t>
            </a:r>
            <a:r>
              <a:rPr lang="en-GB" altLang="sk-SK" sz="2400" b="1" dirty="0" smtClean="0"/>
              <a:t> </a:t>
            </a:r>
            <a:r>
              <a:rPr lang="en-GB" altLang="sk-SK" sz="2400" b="1" dirty="0" err="1" smtClean="0"/>
              <a:t>legislatívy</a:t>
            </a:r>
            <a:r>
              <a:rPr lang="en-GB" altLang="sk-SK" sz="2400" b="1" dirty="0" smtClean="0"/>
              <a:t> (2013-2015)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financovaný</a:t>
            </a:r>
            <a:r>
              <a:rPr lang="en-GB" altLang="sk-SK" sz="2400" dirty="0" smtClean="0"/>
              <a:t> z </a:t>
            </a:r>
            <a:r>
              <a:rPr lang="en-GB" altLang="sk-SK" sz="2400" dirty="0" err="1" smtClean="0"/>
              <a:t>Operačného</a:t>
            </a:r>
            <a:r>
              <a:rPr lang="en-GB" altLang="sk-SK" sz="2400" dirty="0" smtClean="0"/>
              <a:t>  </a:t>
            </a:r>
            <a:r>
              <a:rPr lang="en-GB" altLang="sk-SK" sz="2400" dirty="0" err="1" smtClean="0"/>
              <a:t>programu</a:t>
            </a:r>
            <a:r>
              <a:rPr lang="en-GB" altLang="sk-SK" sz="2400" dirty="0" smtClean="0"/>
              <a:t>  </a:t>
            </a:r>
            <a:r>
              <a:rPr lang="en-GB" altLang="sk-SK" sz="2400" dirty="0" err="1" smtClean="0"/>
              <a:t>Konkurencieschopnosť</a:t>
            </a:r>
            <a:r>
              <a:rPr lang="en-GB" altLang="sk-SK" sz="2400" dirty="0" smtClean="0"/>
              <a:t>  a </a:t>
            </a:r>
            <a:r>
              <a:rPr lang="en-GB" altLang="sk-SK" sz="2400" dirty="0" err="1" smtClean="0"/>
              <a:t>hospodársky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rast</a:t>
            </a:r>
            <a:r>
              <a:rPr lang="en-GB" altLang="sk-SK" sz="2400" dirty="0" smtClean="0"/>
              <a:t>  MH SR a </a:t>
            </a:r>
            <a:r>
              <a:rPr lang="en-GB" altLang="sk-SK" sz="2400" dirty="0" err="1" smtClean="0"/>
              <a:t>realizovaný</a:t>
            </a:r>
            <a:r>
              <a:rPr lang="en-GB" altLang="sk-SK" sz="2400" dirty="0" smtClean="0"/>
              <a:t> </a:t>
            </a:r>
            <a:r>
              <a:rPr lang="en-GB" altLang="sk-SK" sz="2400" b="1" dirty="0" err="1" smtClean="0">
                <a:solidFill>
                  <a:srgbClr val="FF0000"/>
                </a:solidFill>
              </a:rPr>
              <a:t>Slovenskou</a:t>
            </a:r>
            <a:r>
              <a:rPr lang="en-GB" altLang="sk-SK" sz="2400" b="1" dirty="0" smtClean="0">
                <a:solidFill>
                  <a:srgbClr val="FF0000"/>
                </a:solidFill>
              </a:rPr>
              <a:t> </a:t>
            </a:r>
            <a:r>
              <a:rPr lang="en-GB" altLang="sk-SK" sz="2400" b="1" dirty="0" err="1" smtClean="0">
                <a:solidFill>
                  <a:srgbClr val="FF0000"/>
                </a:solidFill>
              </a:rPr>
              <a:t>agentúrou</a:t>
            </a:r>
            <a:r>
              <a:rPr lang="en-GB" altLang="sk-SK" sz="2400" b="1" dirty="0" smtClean="0">
                <a:solidFill>
                  <a:srgbClr val="FF0000"/>
                </a:solidFill>
              </a:rPr>
              <a:t> </a:t>
            </a:r>
            <a:r>
              <a:rPr lang="en-GB" altLang="sk-SK" sz="2400" b="1" dirty="0" err="1" smtClean="0">
                <a:solidFill>
                  <a:srgbClr val="FF0000"/>
                </a:solidFill>
              </a:rPr>
              <a:t>životného</a:t>
            </a:r>
            <a:r>
              <a:rPr lang="en-GB" altLang="sk-SK" sz="2400" b="1" dirty="0" smtClean="0">
                <a:solidFill>
                  <a:srgbClr val="FF0000"/>
                </a:solidFill>
              </a:rPr>
              <a:t> </a:t>
            </a:r>
            <a:r>
              <a:rPr lang="en-GB" altLang="sk-SK" sz="2400" b="1" dirty="0" err="1" smtClean="0">
                <a:solidFill>
                  <a:srgbClr val="FF0000"/>
                </a:solidFill>
              </a:rPr>
              <a:t>prostredia</a:t>
            </a:r>
            <a:r>
              <a:rPr lang="en-GB" altLang="sk-SK" sz="2400" dirty="0" smtClean="0"/>
              <a:t>. </a:t>
            </a:r>
            <a:r>
              <a:rPr lang="en-GB" altLang="sk-SK" sz="2400" dirty="0" err="1" smtClean="0"/>
              <a:t>Tento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projekt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sme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iniciovali</a:t>
            </a:r>
            <a:r>
              <a:rPr lang="en-GB" altLang="sk-SK" sz="2400" dirty="0" smtClean="0"/>
              <a:t> a </a:t>
            </a:r>
            <a:r>
              <a:rPr lang="en-GB" altLang="sk-SK" sz="2400" dirty="0" err="1" smtClean="0"/>
              <a:t>aj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odborne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sme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zastrešovali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školiace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aktivity</a:t>
            </a:r>
            <a:r>
              <a:rPr lang="en-GB" altLang="sk-SK" sz="2400" dirty="0" smtClean="0"/>
              <a:t>. V </a:t>
            </a:r>
            <a:r>
              <a:rPr lang="en-GB" altLang="sk-SK" sz="2400" dirty="0" err="1" smtClean="0"/>
              <a:t>projekte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boli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vyškolení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mladí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perspektívni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pracovníci</a:t>
            </a:r>
            <a:r>
              <a:rPr lang="en-GB" altLang="sk-SK" sz="2400" dirty="0" smtClean="0"/>
              <a:t> pre </a:t>
            </a:r>
            <a:r>
              <a:rPr lang="en-GB" altLang="sk-SK" sz="2400" dirty="0" err="1" smtClean="0"/>
              <a:t>náročnú</a:t>
            </a:r>
            <a:r>
              <a:rPr lang="en-GB" altLang="sk-SK" sz="2400" dirty="0" smtClean="0"/>
              <a:t> a </a:t>
            </a:r>
            <a:r>
              <a:rPr lang="en-GB" altLang="sk-SK" sz="2400" dirty="0" err="1" smtClean="0"/>
              <a:t>rozsiahlu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oblasť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chemickej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legislatívy</a:t>
            </a:r>
            <a:r>
              <a:rPr lang="en-GB" altLang="sk-SK" sz="2400" dirty="0" smtClean="0"/>
              <a:t> a </a:t>
            </a:r>
            <a:r>
              <a:rPr lang="en-GB" altLang="sk-SK" sz="2400" dirty="0" err="1" smtClean="0"/>
              <a:t>následne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mohli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malé</a:t>
            </a:r>
            <a:r>
              <a:rPr lang="en-GB" altLang="sk-SK" sz="2400" dirty="0" smtClean="0"/>
              <a:t> a </a:t>
            </a:r>
            <a:r>
              <a:rPr lang="en-GB" altLang="sk-SK" sz="2400" dirty="0" err="1" smtClean="0"/>
              <a:t>stredné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spoločnosti</a:t>
            </a:r>
            <a:r>
              <a:rPr lang="en-GB" altLang="sk-SK" sz="2400" dirty="0" smtClean="0"/>
              <a:t> v </a:t>
            </a:r>
            <a:r>
              <a:rPr lang="en-GB" altLang="sk-SK" sz="2400" dirty="0" err="1" smtClean="0"/>
              <a:t>chemickom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priemysle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využiť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konzultácie</a:t>
            </a:r>
            <a:r>
              <a:rPr lang="en-GB" altLang="sk-SK" sz="2400" dirty="0" smtClean="0"/>
              <a:t> a </a:t>
            </a:r>
            <a:r>
              <a:rPr lang="en-GB" altLang="sk-SK" sz="2400" dirty="0" err="1" smtClean="0"/>
              <a:t>priame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poradenstvo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zamerané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na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ich</a:t>
            </a:r>
            <a:r>
              <a:rPr lang="en-GB" altLang="sk-SK" sz="2400" dirty="0" smtClean="0"/>
              <a:t> </a:t>
            </a:r>
            <a:r>
              <a:rPr lang="en-GB" altLang="sk-SK" sz="2400" dirty="0" err="1" smtClean="0"/>
              <a:t>potreby</a:t>
            </a:r>
            <a:r>
              <a:rPr lang="en-GB" altLang="sk-SK" sz="2400" dirty="0" smtClean="0"/>
              <a:t>. </a:t>
            </a:r>
            <a:endParaRPr lang="sk-SK" altLang="sk-SK" sz="2400" dirty="0" smtClean="0"/>
          </a:p>
          <a:p>
            <a:endParaRPr lang="sk-SK" altLang="sk-SK" sz="2400" dirty="0" smtClean="0"/>
          </a:p>
          <a:p>
            <a:endParaRPr lang="sk-SK" altLang="sk-SK" sz="2400" dirty="0" smtClean="0"/>
          </a:p>
        </p:txBody>
      </p:sp>
      <p:sp>
        <p:nvSpPr>
          <p:cNvPr id="22532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  <p:pic>
        <p:nvPicPr>
          <p:cNvPr id="5" name="Picture 4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0"/>
            <a:ext cx="107153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 smtClean="0">
                <a:solidFill>
                  <a:srgbClr val="FF0000"/>
                </a:solidFill>
              </a:rPr>
              <a:t>Projekty ukončené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sk-SK" dirty="0" err="1" smtClean="0"/>
              <a:t>Nanotechnológie</a:t>
            </a:r>
            <a:r>
              <a:rPr lang="en-GB" altLang="sk-SK" dirty="0" smtClean="0"/>
              <a:t> a </a:t>
            </a:r>
            <a:r>
              <a:rPr lang="en-GB" altLang="sk-SK" dirty="0" err="1" smtClean="0"/>
              <a:t>mikrokapsulácia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sú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považované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za</a:t>
            </a:r>
            <a:r>
              <a:rPr lang="en-GB" altLang="sk-SK" dirty="0" smtClean="0"/>
              <a:t> </a:t>
            </a:r>
            <a:r>
              <a:rPr lang="en-GB" altLang="sk-SK" b="1" dirty="0" err="1" smtClean="0"/>
              <a:t>inovatívne</a:t>
            </a:r>
            <a:r>
              <a:rPr lang="en-GB" altLang="sk-SK" b="1" dirty="0" smtClean="0"/>
              <a:t> </a:t>
            </a:r>
            <a:r>
              <a:rPr lang="en-GB" altLang="sk-SK" b="1" dirty="0" err="1" smtClean="0"/>
              <a:t>technológie</a:t>
            </a:r>
            <a:r>
              <a:rPr lang="en-GB" altLang="sk-SK" dirty="0" smtClean="0"/>
              <a:t>, </a:t>
            </a:r>
            <a:endParaRPr lang="sk-SK" altLang="sk-SK" dirty="0" smtClean="0"/>
          </a:p>
          <a:p>
            <a:endParaRPr lang="sk-SK" altLang="sk-SK" dirty="0" smtClean="0"/>
          </a:p>
          <a:p>
            <a:r>
              <a:rPr lang="en-GB" altLang="sk-SK" dirty="0" smtClean="0"/>
              <a:t>a </a:t>
            </a:r>
            <a:r>
              <a:rPr lang="en-GB" altLang="sk-SK" dirty="0" err="1" smtClean="0"/>
              <a:t>preto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sme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vítali</a:t>
            </a:r>
            <a:r>
              <a:rPr lang="en-GB" altLang="sk-SK" dirty="0" smtClean="0"/>
              <a:t> a </a:t>
            </a:r>
            <a:r>
              <a:rPr lang="en-GB" altLang="sk-SK" dirty="0" err="1" smtClean="0"/>
              <a:t>ocenili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účasť</a:t>
            </a:r>
            <a:r>
              <a:rPr lang="en-GB" altLang="sk-SK" dirty="0" smtClean="0"/>
              <a:t> </a:t>
            </a:r>
            <a:r>
              <a:rPr lang="sk-SK" altLang="sk-SK" dirty="0" smtClean="0"/>
              <a:t>a prácu </a:t>
            </a:r>
            <a:r>
              <a:rPr lang="en-GB" altLang="sk-SK" dirty="0" err="1" smtClean="0"/>
              <a:t>na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projekte</a:t>
            </a:r>
            <a:r>
              <a:rPr lang="en-GB" altLang="sk-SK" dirty="0" smtClean="0"/>
              <a:t> </a:t>
            </a:r>
            <a:r>
              <a:rPr lang="sk-SK" altLang="sk-SK" b="1" dirty="0" err="1" smtClean="0"/>
              <a:t>Nanoforce</a:t>
            </a:r>
            <a:r>
              <a:rPr lang="sk-SK" altLang="sk-SK" b="1" dirty="0" smtClean="0"/>
              <a:t> </a:t>
            </a:r>
            <a:r>
              <a:rPr lang="sk-SK" altLang="sk-SK" dirty="0" smtClean="0"/>
              <a:t>- vedúci partner </a:t>
            </a:r>
            <a:r>
              <a:rPr lang="sk-SK" altLang="sk-SK" dirty="0" err="1" smtClean="0"/>
              <a:t>Federchimica</a:t>
            </a:r>
            <a:endParaRPr lang="sk-SK" altLang="sk-SK" dirty="0" smtClean="0"/>
          </a:p>
          <a:p>
            <a:endParaRPr lang="sk-SK" altLang="sk-SK" b="1" dirty="0" smtClean="0"/>
          </a:p>
          <a:p>
            <a:r>
              <a:rPr lang="sk-SK" altLang="sk-SK" dirty="0" smtClean="0"/>
              <a:t>a projekte </a:t>
            </a:r>
            <a:r>
              <a:rPr lang="en-GB" altLang="sk-SK" dirty="0" smtClean="0"/>
              <a:t>7. </a:t>
            </a:r>
            <a:r>
              <a:rPr lang="en-GB" altLang="sk-SK" dirty="0" err="1" smtClean="0"/>
              <a:t>Rámcového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programu</a:t>
            </a:r>
            <a:r>
              <a:rPr lang="en-GB" altLang="sk-SK" dirty="0" smtClean="0"/>
              <a:t> </a:t>
            </a:r>
            <a:r>
              <a:rPr lang="en-GB" altLang="sk-SK" b="1" dirty="0" err="1" smtClean="0"/>
              <a:t>FreeFOAM</a:t>
            </a:r>
            <a:r>
              <a:rPr lang="en-GB" altLang="sk-SK" dirty="0" smtClean="0"/>
              <a:t> – </a:t>
            </a:r>
            <a:r>
              <a:rPr lang="en-GB" altLang="sk-SK" dirty="0" err="1" smtClean="0"/>
              <a:t>Vývoj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procesu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výroby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polyuretánov</a:t>
            </a:r>
            <a:r>
              <a:rPr lang="en-GB" altLang="sk-SK" dirty="0" smtClean="0"/>
              <a:t> so </a:t>
            </a:r>
            <a:r>
              <a:rPr lang="en-GB" altLang="sk-SK" dirty="0" err="1" smtClean="0"/>
              <a:t>sníženým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obsahu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toxického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izokyanátu</a:t>
            </a:r>
            <a:r>
              <a:rPr lang="en-GB" altLang="sk-SK" dirty="0" smtClean="0"/>
              <a:t> (2013-2016), </a:t>
            </a:r>
            <a:r>
              <a:rPr lang="en-GB" altLang="sk-SK" dirty="0" err="1" smtClean="0"/>
              <a:t>ktorého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základom</a:t>
            </a:r>
            <a:r>
              <a:rPr lang="en-GB" altLang="sk-SK" dirty="0" smtClean="0"/>
              <a:t> bola </a:t>
            </a:r>
            <a:r>
              <a:rPr lang="en-GB" altLang="sk-SK" dirty="0" err="1" smtClean="0"/>
              <a:t>príprava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mikrokapsulácie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izokyanátu</a:t>
            </a:r>
            <a:r>
              <a:rPr lang="en-GB" altLang="sk-SK" dirty="0" smtClean="0"/>
              <a:t>, </a:t>
            </a:r>
            <a:r>
              <a:rPr lang="en-GB" altLang="sk-SK" dirty="0" err="1" smtClean="0"/>
              <a:t>príprava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emulgátora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na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mieru</a:t>
            </a:r>
            <a:r>
              <a:rPr lang="en-GB" altLang="sk-SK" dirty="0" smtClean="0"/>
              <a:t> a </a:t>
            </a:r>
            <a:r>
              <a:rPr lang="en-GB" altLang="sk-SK" dirty="0" err="1" smtClean="0"/>
              <a:t>následné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testovanie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vlastností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vyrobeného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polyuretánu</a:t>
            </a:r>
            <a:r>
              <a:rPr lang="en-GB" altLang="sk-SK" dirty="0" smtClean="0"/>
              <a:t>. </a:t>
            </a:r>
            <a:r>
              <a:rPr lang="en-GB" altLang="sk-SK" dirty="0" err="1" smtClean="0"/>
              <a:t>Mikrokapsulácia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ako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technológia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nachádza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už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využitie</a:t>
            </a:r>
            <a:r>
              <a:rPr lang="en-GB" altLang="sk-SK" dirty="0" smtClean="0"/>
              <a:t> v </a:t>
            </a:r>
            <a:r>
              <a:rPr lang="en-GB" altLang="sk-SK" dirty="0" err="1" smtClean="0"/>
              <a:t>kozmetickom</a:t>
            </a:r>
            <a:r>
              <a:rPr lang="en-GB" altLang="sk-SK" dirty="0" smtClean="0"/>
              <a:t> a </a:t>
            </a:r>
            <a:r>
              <a:rPr lang="en-GB" altLang="sk-SK" dirty="0" err="1" smtClean="0"/>
              <a:t>farmaceutickom</a:t>
            </a:r>
            <a:r>
              <a:rPr lang="en-GB" altLang="sk-SK" dirty="0" smtClean="0"/>
              <a:t> </a:t>
            </a:r>
            <a:r>
              <a:rPr lang="en-GB" altLang="sk-SK" dirty="0" err="1" smtClean="0"/>
              <a:t>priemysle</a:t>
            </a:r>
            <a:r>
              <a:rPr lang="en-GB" altLang="sk-SK" dirty="0" smtClean="0"/>
              <a:t>. </a:t>
            </a:r>
            <a:endParaRPr lang="sk-SK" altLang="sk-SK" dirty="0" smtClean="0"/>
          </a:p>
          <a:p>
            <a:endParaRPr lang="sk-SK" altLang="sk-SK" sz="2800" dirty="0" smtClean="0"/>
          </a:p>
          <a:p>
            <a:endParaRPr lang="sk-SK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>
                <a:solidFill>
                  <a:srgbClr val="FF0000"/>
                </a:solidFill>
              </a:rPr>
              <a:t>Prebiehajúce projekty</a:t>
            </a:r>
          </a:p>
        </p:txBody>
      </p:sp>
      <p:sp>
        <p:nvSpPr>
          <p:cNvPr id="23555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sk-SK" sz="1600" dirty="0" err="1" smtClean="0"/>
              <a:t>Inováciám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venujeme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pozornosť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aj</a:t>
            </a:r>
            <a:r>
              <a:rPr lang="en-GB" altLang="sk-SK" sz="1600" dirty="0" smtClean="0"/>
              <a:t> v </a:t>
            </a:r>
            <a:r>
              <a:rPr lang="en-GB" altLang="sk-SK" sz="1600" dirty="0" err="1" smtClean="0"/>
              <a:t>ďalšom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medzinárodnom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projekte</a:t>
            </a:r>
            <a:r>
              <a:rPr lang="en-GB" altLang="sk-SK" sz="1600" dirty="0" smtClean="0"/>
              <a:t> </a:t>
            </a:r>
            <a:r>
              <a:rPr lang="en-GB" altLang="sk-SK" sz="1600" b="1" dirty="0" err="1" smtClean="0"/>
              <a:t>Erazmus</a:t>
            </a:r>
            <a:r>
              <a:rPr lang="en-GB" altLang="sk-SK" sz="1600" b="1" dirty="0" smtClean="0"/>
              <a:t>+ INNOCHEM</a:t>
            </a:r>
            <a:r>
              <a:rPr lang="en-GB" altLang="sk-SK" sz="1600" dirty="0" smtClean="0"/>
              <a:t> (2014-2017), </a:t>
            </a:r>
            <a:r>
              <a:rPr lang="en-GB" altLang="sk-SK" sz="1600" dirty="0" err="1" smtClean="0"/>
              <a:t>ktorý</a:t>
            </a:r>
            <a:r>
              <a:rPr lang="en-GB" altLang="sk-SK" sz="1600" dirty="0" smtClean="0"/>
              <a:t> je </a:t>
            </a:r>
            <a:r>
              <a:rPr lang="en-GB" altLang="sk-SK" sz="1600" dirty="0" err="1" smtClean="0"/>
              <a:t>zameraný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na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budovanie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partnerstiev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chemického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priemyslu</a:t>
            </a:r>
            <a:r>
              <a:rPr lang="en-GB" altLang="sk-SK" sz="1600" dirty="0" smtClean="0"/>
              <a:t> a </a:t>
            </a:r>
            <a:r>
              <a:rPr lang="en-GB" altLang="sk-SK" sz="1600" dirty="0" err="1" smtClean="0"/>
              <a:t>univerzít</a:t>
            </a:r>
            <a:r>
              <a:rPr lang="en-GB" altLang="sk-SK" sz="1600" dirty="0" smtClean="0"/>
              <a:t> s </a:t>
            </a:r>
            <a:r>
              <a:rPr lang="en-GB" altLang="sk-SK" sz="1600" dirty="0" err="1" smtClean="0"/>
              <a:t>cieľom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preskúmať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potreby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chemického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priemyslu</a:t>
            </a:r>
            <a:r>
              <a:rPr lang="en-GB" altLang="sk-SK" sz="1600" dirty="0" smtClean="0"/>
              <a:t> a </a:t>
            </a:r>
            <a:r>
              <a:rPr lang="en-GB" altLang="sk-SK" sz="1600" dirty="0" err="1" smtClean="0"/>
              <a:t>následne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aktualizovať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obsah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štúdií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na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technicky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zameraných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chemických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vysokých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školách</a:t>
            </a:r>
            <a:r>
              <a:rPr lang="en-GB" altLang="sk-SK" sz="1600" dirty="0" smtClean="0"/>
              <a:t>. </a:t>
            </a:r>
            <a:r>
              <a:rPr lang="en-GB" altLang="sk-SK" sz="1600" dirty="0" err="1" smtClean="0"/>
              <a:t>Následne</a:t>
            </a:r>
            <a:r>
              <a:rPr lang="en-GB" altLang="sk-SK" sz="1600" dirty="0" smtClean="0"/>
              <a:t> by </a:t>
            </a:r>
            <a:r>
              <a:rPr lang="en-GB" altLang="sk-SK" sz="1600" dirty="0" err="1" smtClean="0"/>
              <a:t>absolventi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mali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priniesť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iskru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inovácie</a:t>
            </a:r>
            <a:r>
              <a:rPr lang="en-GB" altLang="sk-SK" sz="1600" dirty="0" smtClean="0"/>
              <a:t> do </a:t>
            </a:r>
            <a:r>
              <a:rPr lang="en-GB" altLang="sk-SK" sz="1600" dirty="0" err="1" smtClean="0"/>
              <a:t>malých</a:t>
            </a:r>
            <a:r>
              <a:rPr lang="en-GB" altLang="sk-SK" sz="1600" dirty="0" smtClean="0"/>
              <a:t> a </a:t>
            </a:r>
            <a:r>
              <a:rPr lang="en-GB" altLang="sk-SK" sz="1600" dirty="0" err="1" smtClean="0"/>
              <a:t>stredných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podnikov</a:t>
            </a:r>
            <a:r>
              <a:rPr lang="en-GB" altLang="sk-SK" sz="1600" dirty="0" smtClean="0"/>
              <a:t> so </a:t>
            </a:r>
            <a:r>
              <a:rPr lang="en-GB" altLang="sk-SK" sz="1600" dirty="0" err="1" smtClean="0"/>
              <a:t>znalosťami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ako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inováciu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podporiť</a:t>
            </a:r>
            <a:r>
              <a:rPr lang="en-GB" altLang="sk-SK" sz="1600" dirty="0" smtClean="0"/>
              <a:t>, </a:t>
            </a:r>
            <a:r>
              <a:rPr lang="en-GB" altLang="sk-SK" sz="1600" dirty="0" err="1" smtClean="0"/>
              <a:t>rozvinúť</a:t>
            </a:r>
            <a:r>
              <a:rPr lang="en-GB" altLang="sk-SK" sz="1600" dirty="0" smtClean="0"/>
              <a:t> a </a:t>
            </a:r>
            <a:r>
              <a:rPr lang="en-GB" altLang="sk-SK" sz="1600" dirty="0" err="1" smtClean="0"/>
              <a:t>mali</a:t>
            </a:r>
            <a:r>
              <a:rPr lang="en-GB" altLang="sk-SK" sz="1600" dirty="0" smtClean="0"/>
              <a:t> by </a:t>
            </a:r>
            <a:r>
              <a:rPr lang="en-GB" altLang="sk-SK" sz="1600" dirty="0" err="1" smtClean="0"/>
              <a:t>poznať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podmienky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umiestňovania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výrobkov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na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trh</a:t>
            </a:r>
            <a:r>
              <a:rPr lang="en-GB" altLang="sk-SK" sz="1600" dirty="0" smtClean="0"/>
              <a:t> EU. V </a:t>
            </a:r>
            <a:r>
              <a:rPr lang="en-GB" altLang="sk-SK" sz="1600" dirty="0" err="1" smtClean="0"/>
              <a:t>projekte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sme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vedúcim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partnerom</a:t>
            </a:r>
            <a:r>
              <a:rPr lang="en-GB" altLang="sk-SK" sz="1600" dirty="0" smtClean="0"/>
              <a:t> a </a:t>
            </a:r>
            <a:r>
              <a:rPr lang="en-GB" altLang="sk-SK" sz="1600" dirty="0" err="1" smtClean="0"/>
              <a:t>spolupracujeme</a:t>
            </a:r>
            <a:r>
              <a:rPr lang="en-GB" altLang="sk-SK" sz="1600" dirty="0" smtClean="0"/>
              <a:t> s </a:t>
            </a:r>
            <a:r>
              <a:rPr lang="en-GB" altLang="sk-SK" sz="1600" dirty="0" err="1" smtClean="0"/>
              <a:t>partnermi</a:t>
            </a:r>
            <a:r>
              <a:rPr lang="en-GB" altLang="sk-SK" sz="1600" dirty="0" smtClean="0"/>
              <a:t> v </a:t>
            </a:r>
            <a:r>
              <a:rPr lang="en-GB" altLang="sk-SK" sz="1600" dirty="0" err="1" smtClean="0"/>
              <a:t>Českej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republike</a:t>
            </a:r>
            <a:r>
              <a:rPr lang="en-GB" altLang="sk-SK" sz="1600" dirty="0" smtClean="0"/>
              <a:t>, </a:t>
            </a:r>
            <a:r>
              <a:rPr lang="en-GB" altLang="sk-SK" sz="1600" dirty="0" err="1" smtClean="0"/>
              <a:t>Grécku</a:t>
            </a:r>
            <a:r>
              <a:rPr lang="en-GB" altLang="sk-SK" sz="1600" dirty="0" smtClean="0"/>
              <a:t> a </a:t>
            </a:r>
            <a:r>
              <a:rPr lang="en-GB" altLang="sk-SK" sz="1600" dirty="0" err="1" smtClean="0"/>
              <a:t>Belgicku</a:t>
            </a:r>
            <a:r>
              <a:rPr lang="en-GB" altLang="sk-SK" sz="1600" dirty="0" smtClean="0"/>
              <a:t>.</a:t>
            </a:r>
            <a:endParaRPr lang="sk-SK" altLang="sk-SK" sz="1600" dirty="0" smtClean="0"/>
          </a:p>
          <a:p>
            <a:endParaRPr lang="sk-SK" altLang="sk-SK" sz="1600" dirty="0" smtClean="0"/>
          </a:p>
          <a:p>
            <a:r>
              <a:rPr lang="en-GB" altLang="sk-SK" sz="1600" dirty="0" err="1" smtClean="0"/>
              <a:t>Najnovší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projekt</a:t>
            </a:r>
            <a:r>
              <a:rPr lang="en-GB" altLang="sk-SK" sz="1600" dirty="0" smtClean="0"/>
              <a:t> </a:t>
            </a:r>
            <a:r>
              <a:rPr lang="en-GB" altLang="sk-SK" sz="1600" b="1" dirty="0" err="1" smtClean="0"/>
              <a:t>ChemPharm</a:t>
            </a:r>
            <a:r>
              <a:rPr lang="en-GB" altLang="sk-SK" sz="1600" b="1" dirty="0" smtClean="0"/>
              <a:t> </a:t>
            </a:r>
            <a:r>
              <a:rPr lang="en-GB" altLang="sk-SK" sz="1600" dirty="0" err="1" smtClean="0"/>
              <a:t>programu</a:t>
            </a:r>
            <a:r>
              <a:rPr lang="en-GB" altLang="sk-SK" sz="1600" dirty="0" smtClean="0"/>
              <a:t> </a:t>
            </a:r>
            <a:r>
              <a:rPr lang="en-GB" altLang="sk-SK" sz="1600" b="1" dirty="0" err="1" smtClean="0"/>
              <a:t>Erazmus</a:t>
            </a:r>
            <a:r>
              <a:rPr lang="en-GB" altLang="sk-SK" sz="1600" b="1" dirty="0" smtClean="0"/>
              <a:t>+</a:t>
            </a:r>
            <a:r>
              <a:rPr lang="en-GB" altLang="sk-SK" sz="1600" dirty="0" smtClean="0"/>
              <a:t> (2015-2017) je </a:t>
            </a:r>
            <a:r>
              <a:rPr lang="en-GB" altLang="sk-SK" sz="1600" dirty="0" err="1" smtClean="0"/>
              <a:t>zameraný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na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prípravu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klasifikačného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štandardu</a:t>
            </a:r>
            <a:r>
              <a:rPr lang="en-GB" altLang="sk-SK" sz="1600" dirty="0" smtClean="0"/>
              <a:t>, </a:t>
            </a:r>
            <a:r>
              <a:rPr lang="en-GB" altLang="sk-SK" sz="1600" dirty="0" err="1" smtClean="0"/>
              <a:t>učebných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osnov</a:t>
            </a:r>
            <a:r>
              <a:rPr lang="en-GB" altLang="sk-SK" sz="1600" dirty="0" smtClean="0"/>
              <a:t> a </a:t>
            </a:r>
            <a:r>
              <a:rPr lang="en-GB" altLang="sk-SK" sz="1600" dirty="0" err="1" smtClean="0"/>
              <a:t>plánov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chemického</a:t>
            </a:r>
            <a:r>
              <a:rPr lang="en-GB" altLang="sk-SK" sz="1600" dirty="0" smtClean="0"/>
              <a:t> a </a:t>
            </a:r>
            <a:r>
              <a:rPr lang="en-GB" altLang="sk-SK" sz="1600" dirty="0" err="1" smtClean="0"/>
              <a:t>farmaceutického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operátora</a:t>
            </a:r>
            <a:r>
              <a:rPr lang="en-GB" altLang="sk-SK" sz="1600" dirty="0" smtClean="0"/>
              <a:t> v </a:t>
            </a:r>
            <a:r>
              <a:rPr lang="en-GB" altLang="sk-SK" sz="1600" dirty="0" err="1" smtClean="0"/>
              <a:t>snahe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harmonizovať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naše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vzdelávanie</a:t>
            </a:r>
            <a:r>
              <a:rPr lang="en-GB" altLang="sk-SK" sz="1600" dirty="0" smtClean="0"/>
              <a:t> s </a:t>
            </a:r>
            <a:r>
              <a:rPr lang="en-GB" altLang="sk-SK" sz="1600" dirty="0" err="1" smtClean="0"/>
              <a:t>európskym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vzdelávaním</a:t>
            </a:r>
            <a:r>
              <a:rPr lang="en-GB" altLang="sk-SK" sz="1600" dirty="0" smtClean="0"/>
              <a:t>. </a:t>
            </a:r>
            <a:r>
              <a:rPr lang="en-GB" altLang="sk-SK" sz="1600" dirty="0" err="1" smtClean="0"/>
              <a:t>Cieľom</a:t>
            </a:r>
            <a:r>
              <a:rPr lang="en-GB" altLang="sk-SK" sz="1600" dirty="0" smtClean="0"/>
              <a:t> je </a:t>
            </a:r>
            <a:r>
              <a:rPr lang="en-GB" altLang="sk-SK" sz="1600" dirty="0" err="1" smtClean="0"/>
              <a:t>celkové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vylepšenie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štúdia</a:t>
            </a:r>
            <a:r>
              <a:rPr lang="en-GB" altLang="sk-SK" sz="1600" dirty="0" smtClean="0"/>
              <a:t>, </a:t>
            </a:r>
            <a:r>
              <a:rPr lang="en-GB" altLang="sk-SK" sz="1600" dirty="0" err="1" smtClean="0"/>
              <a:t>aby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absolventi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mali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zručnosti</a:t>
            </a:r>
            <a:r>
              <a:rPr lang="en-GB" altLang="sk-SK" sz="1600" dirty="0" smtClean="0"/>
              <a:t> a </a:t>
            </a:r>
            <a:r>
              <a:rPr lang="en-GB" altLang="sk-SK" sz="1600" dirty="0" err="1" smtClean="0"/>
              <a:t>vedomosti</a:t>
            </a:r>
            <a:r>
              <a:rPr lang="en-GB" altLang="sk-SK" sz="1600" dirty="0" smtClean="0"/>
              <a:t>  </a:t>
            </a:r>
            <a:r>
              <a:rPr lang="en-GB" altLang="sk-SK" sz="1600" dirty="0" err="1" smtClean="0"/>
              <a:t>na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úrovni</a:t>
            </a:r>
            <a:r>
              <a:rPr lang="en-GB" altLang="sk-SK" sz="1600" dirty="0" smtClean="0"/>
              <a:t> EU a </a:t>
            </a:r>
            <a:r>
              <a:rPr lang="en-GB" altLang="sk-SK" sz="1600" dirty="0" err="1" smtClean="0"/>
              <a:t>mali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perspektívu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práce</a:t>
            </a:r>
            <a:r>
              <a:rPr lang="en-GB" altLang="sk-SK" sz="1600" dirty="0" smtClean="0"/>
              <a:t> v </a:t>
            </a:r>
            <a:r>
              <a:rPr lang="en-GB" altLang="sk-SK" sz="1600" dirty="0" err="1" smtClean="0"/>
              <a:t>chemickom</a:t>
            </a:r>
            <a:r>
              <a:rPr lang="en-GB" altLang="sk-SK" sz="1600" dirty="0" smtClean="0"/>
              <a:t> a </a:t>
            </a:r>
            <a:r>
              <a:rPr lang="en-GB" altLang="sk-SK" sz="1600" dirty="0" err="1" smtClean="0"/>
              <a:t>farmaceutickom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priemysle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na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Slovensku</a:t>
            </a:r>
            <a:r>
              <a:rPr lang="en-GB" altLang="sk-SK" sz="1600" dirty="0" smtClean="0"/>
              <a:t> ale </a:t>
            </a:r>
            <a:r>
              <a:rPr lang="en-GB" altLang="sk-SK" sz="1600" dirty="0" err="1" smtClean="0"/>
              <a:t>aj</a:t>
            </a:r>
            <a:r>
              <a:rPr lang="en-GB" altLang="sk-SK" sz="1600" dirty="0" smtClean="0"/>
              <a:t> v </a:t>
            </a:r>
            <a:r>
              <a:rPr lang="en-GB" altLang="sk-SK" sz="1600" dirty="0" err="1" smtClean="0"/>
              <a:t>iných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krajinách</a:t>
            </a:r>
            <a:r>
              <a:rPr lang="en-GB" altLang="sk-SK" sz="1600" dirty="0" smtClean="0"/>
              <a:t> EU. </a:t>
            </a:r>
            <a:r>
              <a:rPr lang="en-GB" altLang="sk-SK" sz="1600" dirty="0" err="1" smtClean="0"/>
              <a:t>Projekt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rieši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konzorcium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partnerov</a:t>
            </a:r>
            <a:r>
              <a:rPr lang="en-GB" altLang="sk-SK" sz="1600" dirty="0" smtClean="0"/>
              <a:t> z </a:t>
            </a:r>
            <a:r>
              <a:rPr lang="en-GB" altLang="sk-SK" sz="1600" dirty="0" err="1" smtClean="0"/>
              <a:t>Nórska</a:t>
            </a:r>
            <a:r>
              <a:rPr lang="en-GB" altLang="sk-SK" sz="1600" dirty="0" smtClean="0"/>
              <a:t>, </a:t>
            </a:r>
            <a:r>
              <a:rPr lang="en-GB" altLang="sk-SK" sz="1600" dirty="0" err="1" smtClean="0"/>
              <a:t>Nemecka</a:t>
            </a:r>
            <a:r>
              <a:rPr lang="en-GB" altLang="sk-SK" sz="1600" dirty="0" smtClean="0"/>
              <a:t>, </a:t>
            </a:r>
            <a:r>
              <a:rPr lang="en-GB" altLang="sk-SK" sz="1600" dirty="0" err="1" smtClean="0"/>
              <a:t>Portugalska</a:t>
            </a:r>
            <a:r>
              <a:rPr lang="en-GB" altLang="sk-SK" sz="1600" dirty="0" smtClean="0"/>
              <a:t>, </a:t>
            </a:r>
            <a:r>
              <a:rPr lang="en-GB" altLang="sk-SK" sz="1600" dirty="0" err="1" smtClean="0"/>
              <a:t>Slovinska</a:t>
            </a:r>
            <a:r>
              <a:rPr lang="en-GB" altLang="sk-SK" sz="1600" dirty="0" smtClean="0"/>
              <a:t> a </a:t>
            </a:r>
            <a:r>
              <a:rPr lang="en-GB" altLang="sk-SK" sz="1600" dirty="0" err="1" smtClean="0"/>
              <a:t>Slovenska</a:t>
            </a:r>
            <a:r>
              <a:rPr lang="en-GB" altLang="sk-SK" sz="1600" dirty="0" smtClean="0"/>
              <a:t> so </a:t>
            </a:r>
            <a:r>
              <a:rPr lang="en-GB" altLang="sk-SK" sz="1600" dirty="0" err="1" smtClean="0"/>
              <a:t>zastúpením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priemyslu</a:t>
            </a:r>
            <a:r>
              <a:rPr lang="en-GB" altLang="sk-SK" sz="1600" dirty="0" smtClean="0"/>
              <a:t>, </a:t>
            </a:r>
            <a:r>
              <a:rPr lang="en-GB" altLang="sk-SK" sz="1600" dirty="0" err="1" smtClean="0"/>
              <a:t>vzdelávacích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inštitúcií</a:t>
            </a:r>
            <a:r>
              <a:rPr lang="en-GB" altLang="sk-SK" sz="1600" dirty="0" smtClean="0"/>
              <a:t> a </a:t>
            </a:r>
            <a:r>
              <a:rPr lang="en-GB" altLang="sk-SK" sz="1600" dirty="0" err="1" smtClean="0"/>
              <a:t>stredných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odborných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škôl</a:t>
            </a:r>
            <a:r>
              <a:rPr lang="en-GB" altLang="sk-SK" sz="1600" dirty="0" smtClean="0"/>
              <a:t>.</a:t>
            </a:r>
            <a:endParaRPr lang="sk-SK" altLang="sk-SK" sz="1600" dirty="0" smtClean="0"/>
          </a:p>
        </p:txBody>
      </p:sp>
      <p:sp>
        <p:nvSpPr>
          <p:cNvPr id="23556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  <p:pic>
        <p:nvPicPr>
          <p:cNvPr id="5" name="Picture 4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0"/>
            <a:ext cx="107153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>
                <a:solidFill>
                  <a:srgbClr val="FF0000"/>
                </a:solidFill>
              </a:rPr>
              <a:t>Nový schválený projekt</a:t>
            </a: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sk-SK" sz="2000" dirty="0" smtClean="0"/>
          </a:p>
          <a:p>
            <a:r>
              <a:rPr lang="sk-SK" altLang="sk-SK" sz="2000" dirty="0" smtClean="0"/>
              <a:t>V nadväznosti na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riešenie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série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projektov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financovaných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Regionálnym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fondom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Strednej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Európy</a:t>
            </a:r>
            <a:r>
              <a:rPr lang="en-GB" altLang="sk-SK" sz="2000" dirty="0" smtClean="0"/>
              <a:t>  </a:t>
            </a:r>
            <a:r>
              <a:rPr lang="en-GB" altLang="sk-SK" sz="2000" b="1" dirty="0" err="1" smtClean="0"/>
              <a:t>ChemLog</a:t>
            </a:r>
            <a:r>
              <a:rPr lang="en-GB" altLang="sk-SK" sz="2000" dirty="0" smtClean="0"/>
              <a:t>  </a:t>
            </a:r>
            <a:r>
              <a:rPr lang="en-GB" altLang="sk-SK" sz="2000" dirty="0" err="1" smtClean="0"/>
              <a:t>zameraných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na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bezpečnú</a:t>
            </a:r>
            <a:r>
              <a:rPr lang="en-GB" altLang="sk-SK" sz="2000" dirty="0" smtClean="0"/>
              <a:t> a </a:t>
            </a:r>
            <a:r>
              <a:rPr lang="en-GB" altLang="sk-SK" sz="2000" dirty="0" err="1" smtClean="0"/>
              <a:t>monitorovanú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prepravu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chemických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látok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čo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najefektívnejším</a:t>
            </a:r>
            <a:r>
              <a:rPr lang="en-GB" altLang="sk-SK" sz="2000" dirty="0" smtClean="0"/>
              <a:t> a </a:t>
            </a:r>
            <a:r>
              <a:rPr lang="en-GB" altLang="sk-SK" sz="2000" dirty="0" err="1" smtClean="0"/>
              <a:t>najbezpečnejším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spôsobom</a:t>
            </a:r>
            <a:r>
              <a:rPr lang="en-GB" altLang="sk-SK" sz="2000" dirty="0" smtClean="0"/>
              <a:t>. </a:t>
            </a:r>
            <a:endParaRPr lang="sk-SK" altLang="sk-SK" sz="2000" dirty="0" smtClean="0"/>
          </a:p>
          <a:p>
            <a:endParaRPr lang="sk-SK" altLang="sk-SK" sz="2000" dirty="0" smtClean="0"/>
          </a:p>
          <a:p>
            <a:r>
              <a:rPr lang="en-GB" altLang="sk-SK" sz="2000" dirty="0" smtClean="0"/>
              <a:t>V </a:t>
            </a:r>
            <a:r>
              <a:rPr lang="en-GB" altLang="sk-SK" sz="2000" dirty="0" err="1" smtClean="0"/>
              <a:t>súčasnosti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bol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schválený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aj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projekt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Interreg</a:t>
            </a:r>
            <a:r>
              <a:rPr lang="en-GB" altLang="sk-SK" sz="2000" dirty="0" smtClean="0"/>
              <a:t>:  </a:t>
            </a:r>
            <a:r>
              <a:rPr lang="en-GB" altLang="sk-SK" sz="2000" b="1" dirty="0" err="1" smtClean="0"/>
              <a:t>ChemMultimodal</a:t>
            </a:r>
            <a:r>
              <a:rPr lang="en-GB" altLang="sk-SK" sz="2000" dirty="0" smtClean="0"/>
              <a:t> (2016-2019), </a:t>
            </a:r>
            <a:r>
              <a:rPr lang="en-GB" altLang="sk-SK" sz="2000" dirty="0" err="1" smtClean="0"/>
              <a:t>jeho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cieľom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bude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pripraviť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reálne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podklady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na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zavedenie</a:t>
            </a:r>
            <a:r>
              <a:rPr lang="en-GB" altLang="sk-SK" sz="2000" dirty="0" smtClean="0"/>
              <a:t> a </a:t>
            </a:r>
            <a:r>
              <a:rPr lang="en-GB" altLang="sk-SK" sz="2000" dirty="0" err="1" smtClean="0"/>
              <a:t>rozvoj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multimodálneho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transportu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chemickýchproduktov</a:t>
            </a:r>
            <a:r>
              <a:rPr lang="en-GB" altLang="sk-SK" sz="2000" dirty="0" smtClean="0"/>
              <a:t>, </a:t>
            </a:r>
            <a:r>
              <a:rPr lang="en-GB" altLang="sk-SK" sz="2000" dirty="0" err="1" smtClean="0"/>
              <a:t>čím</a:t>
            </a:r>
            <a:r>
              <a:rPr lang="en-GB" altLang="sk-SK" sz="2000" dirty="0" smtClean="0"/>
              <a:t> by </a:t>
            </a:r>
            <a:r>
              <a:rPr lang="en-GB" altLang="sk-SK" sz="2000" dirty="0" err="1" smtClean="0"/>
              <a:t>sa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presunula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preprava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nebezpečných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látok</a:t>
            </a:r>
            <a:r>
              <a:rPr lang="en-GB" altLang="sk-SK" sz="2000" dirty="0" smtClean="0"/>
              <a:t> z </a:t>
            </a:r>
            <a:r>
              <a:rPr lang="en-GB" altLang="sk-SK" sz="2000" dirty="0" err="1" smtClean="0"/>
              <a:t>preťažených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ciest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na</a:t>
            </a:r>
            <a:r>
              <a:rPr lang="en-GB" altLang="sk-SK" sz="2000" dirty="0" smtClean="0"/>
              <a:t> </a:t>
            </a:r>
            <a:r>
              <a:rPr lang="en-GB" altLang="sk-SK" sz="2000" dirty="0" err="1" smtClean="0"/>
              <a:t>železnice</a:t>
            </a:r>
            <a:r>
              <a:rPr lang="en-GB" altLang="sk-SK" sz="2000" dirty="0" smtClean="0"/>
              <a:t>.</a:t>
            </a:r>
            <a:endParaRPr lang="sk-SK" altLang="sk-SK" sz="2000" dirty="0" smtClean="0"/>
          </a:p>
          <a:p>
            <a:endParaRPr lang="sk-SK" altLang="sk-SK" sz="2000" dirty="0" smtClean="0"/>
          </a:p>
          <a:p>
            <a:endParaRPr lang="sk-SK" altLang="sk-SK" sz="2000" dirty="0" smtClean="0"/>
          </a:p>
        </p:txBody>
      </p:sp>
      <p:sp>
        <p:nvSpPr>
          <p:cNvPr id="24580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  <p:pic>
        <p:nvPicPr>
          <p:cNvPr id="5" name="Picture 4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0"/>
            <a:ext cx="107153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ctrTitle"/>
          </p:nvPr>
        </p:nvSpPr>
        <p:spPr>
          <a:xfrm>
            <a:off x="990600" y="765175"/>
            <a:ext cx="6653234" cy="3949710"/>
          </a:xfrm>
        </p:spPr>
        <p:txBody>
          <a:bodyPr/>
          <a:lstStyle/>
          <a:p>
            <a:pPr algn="ctr"/>
            <a:r>
              <a:rPr lang="sk-SK" altLang="sk-SK" dirty="0" smtClean="0"/>
              <a:t>	</a:t>
            </a:r>
            <a:r>
              <a:rPr lang="sk-SK" altLang="sk-SK" dirty="0" smtClean="0">
                <a:solidFill>
                  <a:schemeClr val="tx1"/>
                </a:solidFill>
              </a:rPr>
              <a:t>Semináre</a:t>
            </a:r>
            <a:br>
              <a:rPr lang="sk-SK" altLang="sk-SK" dirty="0" smtClean="0">
                <a:solidFill>
                  <a:schemeClr val="tx1"/>
                </a:solidFill>
              </a:rPr>
            </a:br>
            <a:r>
              <a:rPr lang="sk-SK" altLang="sk-SK" dirty="0" smtClean="0">
                <a:solidFill>
                  <a:schemeClr val="tx1"/>
                </a:solidFill>
              </a:rPr>
              <a:t>			Konferencia </a:t>
            </a:r>
            <a:br>
              <a:rPr lang="sk-SK" altLang="sk-SK" dirty="0" smtClean="0">
                <a:solidFill>
                  <a:schemeClr val="tx1"/>
                </a:solidFill>
              </a:rPr>
            </a:br>
            <a:r>
              <a:rPr lang="sk-SK" altLang="sk-SK" dirty="0" smtClean="0">
                <a:solidFill>
                  <a:schemeClr val="tx1"/>
                </a:solidFill>
              </a:rPr>
              <a:t>				Školenia</a:t>
            </a:r>
          </a:p>
        </p:txBody>
      </p:sp>
      <p:sp>
        <p:nvSpPr>
          <p:cNvPr id="25603" name="Podnadpis 2"/>
          <p:cNvSpPr>
            <a:spLocks noGrp="1"/>
          </p:cNvSpPr>
          <p:nvPr>
            <p:ph type="subTitle" idx="1"/>
          </p:nvPr>
        </p:nvSpPr>
        <p:spPr>
          <a:xfrm>
            <a:off x="1371600" y="5300663"/>
            <a:ext cx="6400800" cy="338137"/>
          </a:xfrm>
        </p:spPr>
        <p:txBody>
          <a:bodyPr>
            <a:normAutofit fontScale="77500" lnSpcReduction="20000"/>
          </a:bodyPr>
          <a:lstStyle/>
          <a:p>
            <a:endParaRPr lang="sk-SK" altLang="sk-SK" smtClean="0"/>
          </a:p>
        </p:txBody>
      </p:sp>
      <p:pic>
        <p:nvPicPr>
          <p:cNvPr id="4" name="Picture 4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715016"/>
            <a:ext cx="107153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rc_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786454"/>
            <a:ext cx="785785" cy="107154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 smtClean="0">
                <a:solidFill>
                  <a:srgbClr val="FF0000"/>
                </a:solidFill>
              </a:rPr>
              <a:t>   Chémia 2006 -2016</a:t>
            </a:r>
          </a:p>
        </p:txBody>
      </p:sp>
      <p:sp>
        <p:nvSpPr>
          <p:cNvPr id="27651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altLang="sk-SK" sz="1600" b="1" u="sng" dirty="0" smtClean="0"/>
              <a:t>September     </a:t>
            </a:r>
          </a:p>
          <a:p>
            <a:r>
              <a:rPr lang="sk-SK" altLang="sk-SK" sz="1600" b="1" u="sng" dirty="0" smtClean="0"/>
              <a:t>Liptovský Ján</a:t>
            </a:r>
          </a:p>
          <a:p>
            <a:endParaRPr lang="sk-SK" altLang="sk-SK" sz="1600" b="1" u="sng" dirty="0" smtClean="0"/>
          </a:p>
          <a:p>
            <a:r>
              <a:rPr lang="sk-SK" altLang="sk-SK" sz="1600" b="1" u="sng" dirty="0" smtClean="0"/>
              <a:t>Sekcie:</a:t>
            </a:r>
          </a:p>
          <a:p>
            <a:pPr lvl="1"/>
            <a:r>
              <a:rPr lang="sk-SK" altLang="sk-SK" sz="1400" b="1" u="sng" dirty="0" err="1" smtClean="0"/>
              <a:t>Responsible</a:t>
            </a:r>
            <a:r>
              <a:rPr lang="sk-SK" altLang="sk-SK" sz="1400" b="1" u="sng" dirty="0" smtClean="0"/>
              <a:t> </a:t>
            </a:r>
            <a:r>
              <a:rPr lang="sk-SK" altLang="sk-SK" sz="1400" b="1" u="sng" dirty="0" err="1" smtClean="0"/>
              <a:t>Care</a:t>
            </a:r>
            <a:endParaRPr lang="sk-SK" altLang="sk-SK" sz="1400" b="1" u="sng" dirty="0" smtClean="0"/>
          </a:p>
          <a:p>
            <a:pPr lvl="1"/>
            <a:r>
              <a:rPr lang="sk-SK" altLang="sk-SK" sz="1400" b="1" u="sng" dirty="0" smtClean="0"/>
              <a:t>Environmentálna legislatíva</a:t>
            </a:r>
          </a:p>
          <a:p>
            <a:pPr lvl="1"/>
            <a:r>
              <a:rPr lang="sk-SK" altLang="sk-SK" sz="1400" b="1" u="sng" dirty="0" smtClean="0"/>
              <a:t>Chemická legislatíva </a:t>
            </a:r>
            <a:endParaRPr lang="sk-SK" altLang="sk-SK" sz="1400" dirty="0" smtClean="0"/>
          </a:p>
          <a:p>
            <a:r>
              <a:rPr lang="sk-SK" altLang="sk-SK" sz="1600" dirty="0" smtClean="0"/>
              <a:t>Bezpečný manažment chemických látok</a:t>
            </a:r>
          </a:p>
          <a:p>
            <a:r>
              <a:rPr lang="sk-SK" altLang="sk-SK" sz="1600" dirty="0" smtClean="0"/>
              <a:t>REACH - príprava na registráciu 2018, </a:t>
            </a:r>
            <a:r>
              <a:rPr lang="sk-SK" altLang="sk-SK" sz="1600" dirty="0" err="1" smtClean="0"/>
              <a:t>biocídy</a:t>
            </a:r>
            <a:r>
              <a:rPr lang="sk-SK" altLang="sk-SK" sz="1600" dirty="0" smtClean="0"/>
              <a:t>, </a:t>
            </a:r>
            <a:r>
              <a:rPr lang="sk-SK" altLang="sk-SK" sz="1600" dirty="0" err="1" smtClean="0"/>
              <a:t>prekurzory</a:t>
            </a:r>
            <a:r>
              <a:rPr lang="sk-SK" altLang="sk-SK" sz="1600" dirty="0" smtClean="0"/>
              <a:t> drog, expozičné scenáre látok a zmesí a zásady klasifikácie chemických látok a zmesí a hodnotenie registračných </a:t>
            </a:r>
            <a:r>
              <a:rPr lang="sk-SK" altLang="sk-SK" sz="1600" dirty="0" err="1" smtClean="0"/>
              <a:t>dosierov</a:t>
            </a:r>
            <a:r>
              <a:rPr lang="sk-SK" altLang="sk-SK" sz="1600" dirty="0" smtClean="0"/>
              <a:t>.</a:t>
            </a:r>
            <a:r>
              <a:rPr lang="sk-SK" altLang="sk-SK" sz="1600" b="1" dirty="0" smtClean="0"/>
              <a:t>		</a:t>
            </a:r>
            <a:endParaRPr lang="sk-SK" altLang="sk-SK" sz="1600" dirty="0" smtClean="0"/>
          </a:p>
          <a:p>
            <a:r>
              <a:rPr lang="sk-SK" altLang="sk-SK" sz="1600" dirty="0" smtClean="0"/>
              <a:t>Konferencia CHÉMIA sa za obdobie 10 rokov jej organizovania vyprofilovala na dôležité fórum odborníkov z  priemyslu a štátnych orgánov, kde sa preberajú a diskutujú aktuálne otázky legislatívy, dopady na priemysel a vzájomnou výmenou skúseností s implementáciou sa hľadajú najefektívnejšie cesty spolupráce a plnenia požiadaviek chemickej a environmentálnej legislatívy EÚ a SR.</a:t>
            </a:r>
          </a:p>
          <a:p>
            <a:r>
              <a:rPr lang="sk-SK" altLang="sk-SK" sz="1600" dirty="0" smtClean="0"/>
              <a:t>Prezentácie na uvedené témy sú k dispozícii na internetovej stránke ZCHFP SR a </a:t>
            </a:r>
            <a:r>
              <a:rPr lang="sk-SK" altLang="sk-SK" sz="1600" dirty="0" err="1" smtClean="0"/>
              <a:t>Responsible</a:t>
            </a:r>
            <a:r>
              <a:rPr lang="sk-SK" altLang="sk-SK" sz="1600" dirty="0" smtClean="0"/>
              <a:t> </a:t>
            </a:r>
            <a:r>
              <a:rPr lang="sk-SK" altLang="sk-SK" sz="1600" dirty="0" err="1" smtClean="0"/>
              <a:t>Care</a:t>
            </a:r>
            <a:endParaRPr lang="sk-SK" altLang="sk-SK" sz="1600" dirty="0" smtClean="0"/>
          </a:p>
          <a:p>
            <a:endParaRPr lang="sk-SK" altLang="sk-SK" sz="1600" dirty="0" smtClean="0"/>
          </a:p>
        </p:txBody>
      </p:sp>
      <p:sp>
        <p:nvSpPr>
          <p:cNvPr id="27652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  <p:pic>
        <p:nvPicPr>
          <p:cNvPr id="5" name="Picture 4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0"/>
            <a:ext cx="107153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 smtClean="0">
                <a:solidFill>
                  <a:srgbClr val="FF0000"/>
                </a:solidFill>
              </a:rPr>
              <a:t>  </a:t>
            </a:r>
            <a:r>
              <a:rPr lang="sk-SK" altLang="sk-SK" dirty="0" err="1" smtClean="0">
                <a:solidFill>
                  <a:srgbClr val="FF0000"/>
                </a:solidFill>
              </a:rPr>
              <a:t>Biocídy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sk-SK" altLang="sk-SK" sz="2800" b="1" dirty="0" smtClean="0"/>
              <a:t>Školenia </a:t>
            </a:r>
            <a:r>
              <a:rPr lang="sk-SK" altLang="sk-SK" sz="2800" b="1" dirty="0" err="1" smtClean="0"/>
              <a:t>Biocídy</a:t>
            </a:r>
            <a:r>
              <a:rPr lang="sk-SK" altLang="sk-SK" sz="2800" b="1" dirty="0" smtClean="0"/>
              <a:t> - IT Nástroje</a:t>
            </a:r>
            <a:endParaRPr lang="sk-SK" altLang="sk-SK" sz="2800" dirty="0" smtClean="0"/>
          </a:p>
          <a:p>
            <a:r>
              <a:rPr lang="sk-SK" altLang="sk-SK" sz="2800" dirty="0" smtClean="0"/>
              <a:t>IT nástroje je potrebné zvládnuť na úspešné umiestňovanie biocídnych prípravkov na trh podľa novej biocídnej legislatívy. Zástupcovia ZCHFP SR resp. špecialisti na oblasť biocídnych výrobkov z členských organizácií Zväzu sa zúčastnili resp. podieľali na dvoch školeniach o IT nástrojoch pre </a:t>
            </a:r>
            <a:r>
              <a:rPr lang="sk-SK" altLang="sk-SK" sz="2800" dirty="0" err="1" smtClean="0"/>
              <a:t>biocídy</a:t>
            </a:r>
            <a:r>
              <a:rPr lang="sk-SK" altLang="sk-SK" sz="2800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sk-SK" altLang="sk-SK" sz="2800" b="1" u="sng" dirty="0" smtClean="0"/>
              <a:t>V dňoch 12. a 13.10.2015 v </a:t>
            </a:r>
            <a:r>
              <a:rPr lang="sk-SK" altLang="sk-SK" sz="2800" b="1" u="sng" dirty="0" err="1" smtClean="0"/>
              <a:t>Mikulove</a:t>
            </a:r>
            <a:r>
              <a:rPr lang="sk-SK" altLang="sk-SK" sz="2800" dirty="0" smtClean="0"/>
              <a:t> sa uskutočnilo školenie, organizované v spolupráci REACH Centra Brusel a SCHP ČR, na organizácii sa podieľal aj ZCHFP SR.</a:t>
            </a:r>
          </a:p>
          <a:p>
            <a:r>
              <a:rPr lang="sk-SK" altLang="sk-SK" sz="2800" dirty="0" smtClean="0"/>
              <a:t>Prednášajúci: Rita </a:t>
            </a:r>
            <a:r>
              <a:rPr lang="sk-SK" altLang="sk-SK" sz="2800" dirty="0" err="1" smtClean="0"/>
              <a:t>Sookrit</a:t>
            </a:r>
            <a:r>
              <a:rPr lang="sk-SK" altLang="sk-SK" sz="2800" dirty="0" smtClean="0"/>
              <a:t>, REACH Centrum Brusel</a:t>
            </a:r>
          </a:p>
          <a:p>
            <a:r>
              <a:rPr lang="cs-CZ" altLang="sk-SK" sz="2800" dirty="0" smtClean="0"/>
              <a:t>Program:</a:t>
            </a:r>
            <a:endParaRPr lang="sk-SK" altLang="sk-SK" sz="2800" dirty="0" smtClean="0"/>
          </a:p>
          <a:p>
            <a:r>
              <a:rPr lang="sk-SK" altLang="sk-SK" sz="2800" dirty="0" smtClean="0"/>
              <a:t>Tvorba </a:t>
            </a:r>
            <a:r>
              <a:rPr lang="sk-SK" altLang="sk-SK" sz="2800" dirty="0" err="1" smtClean="0"/>
              <a:t>dosieru</a:t>
            </a:r>
            <a:r>
              <a:rPr lang="sk-SK" altLang="sk-SK" sz="2800" dirty="0" smtClean="0"/>
              <a:t> účinnej látky  a ostatných látok biocídneho prípravku v </a:t>
            </a:r>
            <a:r>
              <a:rPr lang="sk-SK" altLang="sk-SK" sz="2800" dirty="0" err="1" smtClean="0"/>
              <a:t>IUCLID-e</a:t>
            </a:r>
            <a:r>
              <a:rPr lang="sk-SK" altLang="sk-SK" sz="2800" dirty="0" smtClean="0"/>
              <a:t>, </a:t>
            </a:r>
          </a:p>
          <a:p>
            <a:r>
              <a:rPr lang="sk-SK" altLang="sk-SK" sz="2800" dirty="0" smtClean="0"/>
              <a:t>Vytvorenie </a:t>
            </a:r>
            <a:r>
              <a:rPr lang="sk-SK" altLang="sk-SK" sz="2800" dirty="0" err="1" smtClean="0"/>
              <a:t>dosieru</a:t>
            </a:r>
            <a:r>
              <a:rPr lang="sk-SK" altLang="sk-SK" sz="2800" dirty="0" smtClean="0"/>
              <a:t> biocídneho prípravku v </a:t>
            </a:r>
            <a:r>
              <a:rPr lang="sk-SK" altLang="sk-SK" sz="2800" dirty="0" err="1" smtClean="0"/>
              <a:t>IUCLID-e</a:t>
            </a:r>
            <a:r>
              <a:rPr lang="sk-SK" altLang="sk-SK" sz="2800" dirty="0" smtClean="0"/>
              <a:t>, </a:t>
            </a:r>
          </a:p>
          <a:p>
            <a:r>
              <a:rPr lang="sk-SK" altLang="sk-SK" sz="2800" dirty="0" smtClean="0"/>
              <a:t>Exportovanie </a:t>
            </a:r>
            <a:r>
              <a:rPr lang="sk-SK" altLang="sk-SK" sz="2800" dirty="0" err="1" smtClean="0"/>
              <a:t>dosieru</a:t>
            </a:r>
            <a:r>
              <a:rPr lang="sk-SK" altLang="sk-SK" sz="2800" dirty="0" smtClean="0"/>
              <a:t>, SPC nástroj, R4BP3.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sk-SK" altLang="sk-SK" sz="2800" b="1" u="sng" dirty="0" smtClean="0"/>
              <a:t>Dňa 18.3.2016 v sídle MH SR v Bratislave</a:t>
            </a:r>
            <a:r>
              <a:rPr lang="sk-SK" altLang="sk-SK" sz="2800" dirty="0" smtClean="0"/>
              <a:t> sa uskutočnilo školenie organizované v </a:t>
            </a:r>
            <a:r>
              <a:rPr lang="sk-SK" altLang="sk-SK" sz="2800" dirty="0" err="1" smtClean="0"/>
              <a:t>v</a:t>
            </a:r>
            <a:r>
              <a:rPr lang="sk-SK" altLang="sk-SK" sz="2800" dirty="0" smtClean="0"/>
              <a:t> spolupráci CCHLP MH SR a ZCHFP SR. Toto školenie nadväzovalo na školenie konané v októbri 2015 v </a:t>
            </a:r>
            <a:r>
              <a:rPr lang="sk-SK" altLang="sk-SK" sz="2800" dirty="0" err="1" smtClean="0"/>
              <a:t>Mikulove</a:t>
            </a:r>
            <a:r>
              <a:rPr lang="sk-SK" altLang="sk-SK" sz="2800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sk-SK" altLang="sk-SK" sz="2800" b="1" dirty="0" smtClean="0"/>
              <a:t>Témy školenia:</a:t>
            </a:r>
            <a:endParaRPr lang="sk-SK" altLang="sk-SK" sz="2800" dirty="0" smtClean="0"/>
          </a:p>
          <a:p>
            <a:r>
              <a:rPr lang="sk-SK" altLang="sk-SK" sz="2800" dirty="0" smtClean="0"/>
              <a:t>SPC, R4BP</a:t>
            </a:r>
          </a:p>
          <a:p>
            <a:r>
              <a:rPr lang="sk-SK" altLang="sk-SK" sz="2800" dirty="0" smtClean="0"/>
              <a:t>Národná autorizácia</a:t>
            </a:r>
          </a:p>
          <a:p>
            <a:r>
              <a:rPr lang="sk-SK" altLang="sk-SK" sz="2800" dirty="0" smtClean="0"/>
              <a:t>Vzájomné uznávanie.</a:t>
            </a:r>
          </a:p>
          <a:p>
            <a:r>
              <a:rPr lang="sk-SK" altLang="sk-SK" sz="2800" dirty="0" smtClean="0"/>
              <a:t>Školiteľ: </a:t>
            </a:r>
            <a:r>
              <a:rPr lang="sk-SK" altLang="sk-SK" sz="2800" dirty="0" err="1" smtClean="0"/>
              <a:t>Jan</a:t>
            </a:r>
            <a:r>
              <a:rPr lang="sk-SK" altLang="sk-SK" sz="2800" dirty="0" smtClean="0"/>
              <a:t> Weber z ECHA – tvorca aplikácie SPC. </a:t>
            </a:r>
          </a:p>
          <a:p>
            <a:r>
              <a:rPr lang="sk-SK" altLang="sk-SK" sz="2800" dirty="0" smtClean="0"/>
              <a:t>Anglicko - slovenský preklad resp. tlmočenie sme zabezpečili v spolupráci s pracovníčkami CCHLP MH SR.</a:t>
            </a:r>
          </a:p>
          <a:p>
            <a:r>
              <a:rPr lang="sk-SK" altLang="sk-SK" sz="2800" dirty="0" smtClean="0"/>
              <a:t>Školenie sa konalo v počítačovej miestnosti MH SR a účastníci si priamo mohli vyskúšať postup národnej autorizácie, vzájomného uznávania a overiť funkcie SCP. Počet účastníkov bol limitovaný, uspokojili sme všetkých záujemcov z radov členov ZCHFP SR.</a:t>
            </a:r>
          </a:p>
          <a:p>
            <a:endParaRPr lang="sk-SK" dirty="0"/>
          </a:p>
        </p:txBody>
      </p:sp>
      <p:pic>
        <p:nvPicPr>
          <p:cNvPr id="5" name="Picture 4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0"/>
            <a:ext cx="107153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 smtClean="0">
                <a:solidFill>
                  <a:srgbClr val="FF0000"/>
                </a:solidFill>
              </a:rPr>
              <a:t>Chemická legislatíva 2016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k-SK" sz="1800" dirty="0" smtClean="0"/>
          </a:p>
          <a:p>
            <a:pPr>
              <a:defRPr/>
            </a:pPr>
            <a:r>
              <a:rPr lang="sk-SK" sz="1800" dirty="0" smtClean="0"/>
              <a:t>Aktuálne informácie – Centrum pre chemické látky a prípravky</a:t>
            </a:r>
          </a:p>
          <a:p>
            <a:pPr lvl="1">
              <a:defRPr/>
            </a:pPr>
            <a:r>
              <a:rPr lang="sk-SK" sz="1400" dirty="0" smtClean="0">
                <a:ea typeface="+mn-ea"/>
                <a:cs typeface="+mn-cs"/>
              </a:rPr>
              <a:t>RNDr. Ján Čepček, PHD, riaditeľ CCHLP – Ministerstvo hospodárstva SR</a:t>
            </a:r>
          </a:p>
          <a:p>
            <a:pPr>
              <a:defRPr/>
            </a:pPr>
            <a:r>
              <a:rPr lang="sk-SK" sz="1800" dirty="0" smtClean="0"/>
              <a:t>Sprístupňovanie biocídnych výrobkov na trhu v SR </a:t>
            </a:r>
          </a:p>
          <a:p>
            <a:pPr lvl="1">
              <a:defRPr/>
            </a:pPr>
            <a:r>
              <a:rPr lang="sk-SK" sz="1400" dirty="0" smtClean="0">
                <a:ea typeface="+mn-ea"/>
                <a:cs typeface="+mn-cs"/>
              </a:rPr>
              <a:t>Mgr. RNDr. Jana </a:t>
            </a:r>
            <a:r>
              <a:rPr lang="sk-SK" sz="1400" dirty="0" err="1" smtClean="0">
                <a:ea typeface="+mn-ea"/>
                <a:cs typeface="+mn-cs"/>
              </a:rPr>
              <a:t>Chmelíková</a:t>
            </a:r>
            <a:r>
              <a:rPr lang="sk-SK" sz="1400" dirty="0" smtClean="0">
                <a:ea typeface="+mn-ea"/>
                <a:cs typeface="+mn-cs"/>
              </a:rPr>
              <a:t>, CCHLP - Ministerstvo hospodárstva SR</a:t>
            </a:r>
          </a:p>
          <a:p>
            <a:pPr>
              <a:defRPr/>
            </a:pPr>
            <a:r>
              <a:rPr lang="sk-SK" sz="1800" dirty="0" smtClean="0"/>
              <a:t>Uplatňovanie nariadenia o </a:t>
            </a:r>
            <a:r>
              <a:rPr lang="sk-SK" sz="1800" dirty="0" err="1" smtClean="0"/>
              <a:t>biocídoch</a:t>
            </a:r>
            <a:r>
              <a:rPr lang="sk-SK" sz="1800" dirty="0" smtClean="0"/>
              <a:t> v SR</a:t>
            </a:r>
          </a:p>
          <a:p>
            <a:pPr lvl="1">
              <a:defRPr/>
            </a:pPr>
            <a:r>
              <a:rPr lang="sk-SK" sz="1400" dirty="0" smtClean="0">
                <a:ea typeface="+mn-ea"/>
                <a:cs typeface="+mn-cs"/>
              </a:rPr>
              <a:t>Ing. Mária Škultétyová, CCHLP - Ministerstvo hospodárstva SR</a:t>
            </a:r>
          </a:p>
          <a:p>
            <a:pPr>
              <a:defRPr/>
            </a:pPr>
            <a:r>
              <a:rPr lang="sk-SK" sz="1800" dirty="0" smtClean="0"/>
              <a:t>Karta bezpečnostných údajov - požiadavky</a:t>
            </a:r>
          </a:p>
          <a:p>
            <a:pPr lvl="1">
              <a:defRPr/>
            </a:pPr>
            <a:r>
              <a:rPr lang="sk-SK" sz="1400" dirty="0" smtClean="0">
                <a:ea typeface="+mn-ea"/>
                <a:cs typeface="+mn-cs"/>
              </a:rPr>
              <a:t>RNDr. Zuzana Zajacová, ZCHFP SR</a:t>
            </a:r>
          </a:p>
          <a:p>
            <a:pPr>
              <a:defRPr/>
            </a:pPr>
            <a:r>
              <a:rPr lang="sk-SK" sz="1800" dirty="0" smtClean="0"/>
              <a:t>Čo sa pripravuje v chemickej legislatíve          </a:t>
            </a:r>
          </a:p>
          <a:p>
            <a:pPr lvl="1">
              <a:defRPr/>
            </a:pPr>
            <a:r>
              <a:rPr lang="sk-SK" sz="1400" dirty="0" smtClean="0">
                <a:ea typeface="+mn-ea"/>
                <a:cs typeface="+mn-cs"/>
              </a:rPr>
              <a:t>Ing. Silvia Surová, ZCHFP SR</a:t>
            </a:r>
          </a:p>
          <a:p>
            <a:pPr>
              <a:defRPr/>
            </a:pPr>
            <a:endParaRPr lang="sk-SK" sz="1400" dirty="0"/>
          </a:p>
        </p:txBody>
      </p:sp>
      <p:sp>
        <p:nvSpPr>
          <p:cNvPr id="29700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  <p:pic>
        <p:nvPicPr>
          <p:cNvPr id="5" name="Picture 4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0"/>
            <a:ext cx="107153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539552" y="1000108"/>
            <a:ext cx="8404423" cy="1428760"/>
          </a:xfrm>
        </p:spPr>
        <p:txBody>
          <a:bodyPr>
            <a:normAutofit fontScale="90000"/>
          </a:bodyPr>
          <a:lstStyle/>
          <a:p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3600" b="1" dirty="0" smtClean="0">
                <a:solidFill>
                  <a:srgbClr val="FF0000"/>
                </a:solidFill>
              </a:rPr>
              <a:t>Zväz chemického a farmaceutického priemyslu</a:t>
            </a:r>
            <a:br>
              <a:rPr lang="sk-SK" sz="3600" b="1" dirty="0" smtClean="0">
                <a:solidFill>
                  <a:srgbClr val="FF0000"/>
                </a:solidFill>
              </a:rPr>
            </a:br>
            <a:r>
              <a:rPr lang="sk-SK" sz="3600" b="1" dirty="0" smtClean="0">
                <a:solidFill>
                  <a:srgbClr val="FF0000"/>
                </a:solidFill>
              </a:rPr>
              <a:t>Slovenskej republiky </a:t>
            </a:r>
            <a:br>
              <a:rPr lang="sk-SK" sz="3600" b="1" dirty="0" smtClean="0">
                <a:solidFill>
                  <a:srgbClr val="FF0000"/>
                </a:solidFill>
              </a:rPr>
            </a:br>
            <a:endParaRPr lang="sk-SK" sz="3600" b="1" dirty="0" smtClean="0">
              <a:solidFill>
                <a:srgbClr val="FF0000"/>
              </a:solidFill>
            </a:endParaRPr>
          </a:p>
        </p:txBody>
      </p:sp>
      <p:sp>
        <p:nvSpPr>
          <p:cNvPr id="7171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2800" dirty="0" smtClean="0"/>
          </a:p>
          <a:p>
            <a:r>
              <a:rPr lang="sk-SK" sz="2800" dirty="0" smtClean="0"/>
              <a:t>Založený v 1991</a:t>
            </a:r>
          </a:p>
          <a:p>
            <a:r>
              <a:rPr lang="sk-SK" sz="2800" dirty="0" smtClean="0"/>
              <a:t>55 členov:</a:t>
            </a:r>
          </a:p>
          <a:p>
            <a:pPr lvl="1"/>
            <a:r>
              <a:rPr lang="sk-SK" dirty="0" smtClean="0"/>
              <a:t>Chemické spoločnosti</a:t>
            </a:r>
          </a:p>
          <a:p>
            <a:pPr lvl="1"/>
            <a:r>
              <a:rPr lang="sk-SK" dirty="0" smtClean="0"/>
              <a:t>Farmaceutické spoločnosti</a:t>
            </a:r>
          </a:p>
          <a:p>
            <a:pPr lvl="1"/>
            <a:r>
              <a:rPr lang="sk-SK" dirty="0" smtClean="0"/>
              <a:t>Farmaceutické asociácie:  ADL, AIFP, GENAS</a:t>
            </a:r>
          </a:p>
          <a:p>
            <a:pPr lvl="1"/>
            <a:r>
              <a:rPr lang="sk-SK" dirty="0" smtClean="0"/>
              <a:t>Spoločnosti gumárenské a plastikárske</a:t>
            </a:r>
          </a:p>
          <a:p>
            <a:pPr lvl="1"/>
            <a:r>
              <a:rPr lang="sk-SK" dirty="0" smtClean="0"/>
              <a:t>Logistické a transportné spoločnosti </a:t>
            </a:r>
          </a:p>
        </p:txBody>
      </p:sp>
      <p:sp>
        <p:nvSpPr>
          <p:cNvPr id="7172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smtClean="0"/>
          </a:p>
        </p:txBody>
      </p:sp>
      <p:pic>
        <p:nvPicPr>
          <p:cNvPr id="7173" name="Picture 4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0"/>
            <a:ext cx="107153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>
                <a:solidFill>
                  <a:srgbClr val="FF0000"/>
                </a:solidFill>
              </a:rPr>
              <a:t>BOZP a Responsible Care</a:t>
            </a:r>
          </a:p>
        </p:txBody>
      </p:sp>
      <p:sp>
        <p:nvSpPr>
          <p:cNvPr id="3072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k-SK" altLang="sk-SK" sz="1600" smtClean="0"/>
              <a:t>Dňa 22. apríla 2016 v Hoteli Relax Inn v Šoporni sa uskutočnil seminár </a:t>
            </a:r>
            <a:r>
              <a:rPr lang="sk-SK" altLang="sk-SK" sz="1600" b="1" i="1" smtClean="0"/>
              <a:t>Responsible Care a BOZP 2016. </a:t>
            </a:r>
            <a:endParaRPr lang="sk-SK" altLang="sk-SK" sz="1600" smtClean="0"/>
          </a:p>
          <a:p>
            <a:pPr>
              <a:buFont typeface="Wingdings" pitchFamily="2" charset="2"/>
              <a:buNone/>
            </a:pPr>
            <a:r>
              <a:rPr lang="sk-SK" altLang="sk-SK" sz="1600" b="1" smtClean="0"/>
              <a:t>Program:   </a:t>
            </a:r>
            <a:endParaRPr lang="sk-SK" altLang="sk-SK" sz="1600" smtClean="0"/>
          </a:p>
          <a:p>
            <a:r>
              <a:rPr lang="sk-SK" altLang="sk-SK" sz="1600" smtClean="0"/>
              <a:t>Responsible Care  2016</a:t>
            </a:r>
          </a:p>
          <a:p>
            <a:r>
              <a:rPr lang="sk-SK" altLang="sk-SK" sz="1600" smtClean="0"/>
              <a:t>Aktivity a projekty ZCHFP SR – projekt FreeFOAM</a:t>
            </a:r>
          </a:p>
          <a:p>
            <a:r>
              <a:rPr lang="sk-SK" altLang="sk-SK" sz="1600" smtClean="0"/>
              <a:t>Informácie o legislatívnych zmenách právnych predpisov BOZP Ing. Peter Weiss</a:t>
            </a:r>
          </a:p>
          <a:p>
            <a:r>
              <a:rPr lang="sk-SK" altLang="sk-SK" sz="1600" smtClean="0"/>
              <a:t>Systém BOZP v CMR</a:t>
            </a:r>
          </a:p>
          <a:p>
            <a:r>
              <a:rPr lang="sk-SK" altLang="sk-SK" sz="1600" smtClean="0"/>
              <a:t>Požiarna ochrana, nový zákon o prevencii priemyselných havárií, závery zo stretnutia PK pre SEVESO – Ing. Anton Marci</a:t>
            </a:r>
          </a:p>
          <a:p>
            <a:r>
              <a:rPr lang="sk-SK" altLang="sk-SK" sz="1600" smtClean="0"/>
              <a:t>Aktuálne otázky BOZP, OPP, ZPH  - okrúhly stôl - moderovaná diskusia o aktuálnych otázkach a dopadoch legislatívy na členské organizácie ZCHFP SR</a:t>
            </a:r>
          </a:p>
          <a:p>
            <a:pPr>
              <a:buFont typeface="Wingdings" pitchFamily="2" charset="2"/>
              <a:buNone/>
            </a:pPr>
            <a:r>
              <a:rPr lang="sk-SK" altLang="sk-SK" sz="1600" smtClean="0"/>
              <a:t>      Moderátor. Ing. Miroslav Kováč</a:t>
            </a:r>
          </a:p>
        </p:txBody>
      </p:sp>
      <p:sp>
        <p:nvSpPr>
          <p:cNvPr id="30724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  <p:pic>
        <p:nvPicPr>
          <p:cNvPr id="5" name="Picture 4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0"/>
            <a:ext cx="107153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>
                <a:solidFill>
                  <a:srgbClr val="FF0000"/>
                </a:solidFill>
              </a:rPr>
              <a:t>Výstava CONECO</a:t>
            </a:r>
          </a:p>
        </p:txBody>
      </p:sp>
      <p:sp>
        <p:nvSpPr>
          <p:cNvPr id="31747" name="Zástupný symbol obsahu 2"/>
          <p:cNvSpPr>
            <a:spLocks noGrp="1"/>
          </p:cNvSpPr>
          <p:nvPr>
            <p:ph idx="1"/>
          </p:nvPr>
        </p:nvSpPr>
        <p:spPr>
          <a:xfrm>
            <a:off x="714348" y="1935480"/>
            <a:ext cx="7972452" cy="438912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k-SK" altLang="sk-SK" sz="2800" dirty="0" smtClean="0"/>
              <a:t>Spoločný stánok ZCHFP SR v </a:t>
            </a:r>
            <a:r>
              <a:rPr lang="sk-SK" altLang="sk-SK" sz="2800" b="1" dirty="0" err="1" smtClean="0"/>
              <a:t>Inchebe</a:t>
            </a:r>
            <a:r>
              <a:rPr lang="sk-SK" altLang="sk-SK" sz="2800" dirty="0" smtClean="0"/>
              <a:t> na výstave </a:t>
            </a:r>
            <a:r>
              <a:rPr lang="sk-SK" altLang="sk-SK" sz="2800" dirty="0" err="1" smtClean="0"/>
              <a:t>Coneco</a:t>
            </a:r>
            <a:r>
              <a:rPr lang="sk-SK" altLang="sk-SK" sz="2800" dirty="0" smtClean="0"/>
              <a:t>  6.-9. apríla 2016 a prezentácia stavebných výrobkov našich spoločností:</a:t>
            </a:r>
          </a:p>
          <a:p>
            <a:r>
              <a:rPr lang="sk-SK" altLang="sk-SK" dirty="0" err="1" smtClean="0"/>
              <a:t>Chemolak</a:t>
            </a:r>
            <a:endParaRPr lang="sk-SK" altLang="sk-SK" dirty="0" smtClean="0"/>
          </a:p>
          <a:p>
            <a:r>
              <a:rPr lang="sk-SK" altLang="sk-SK" dirty="0" err="1" smtClean="0"/>
              <a:t>Duslo</a:t>
            </a:r>
            <a:endParaRPr lang="sk-SK" altLang="sk-SK" dirty="0" smtClean="0"/>
          </a:p>
          <a:p>
            <a:r>
              <a:rPr lang="sk-SK" altLang="sk-SK" dirty="0" err="1" smtClean="0"/>
              <a:t>Fortischem</a:t>
            </a:r>
            <a:endParaRPr lang="sk-SK" altLang="sk-SK" dirty="0" smtClean="0"/>
          </a:p>
          <a:p>
            <a:r>
              <a:rPr lang="sk-SK" altLang="sk-SK" dirty="0" err="1" smtClean="0"/>
              <a:t>Slovlak</a:t>
            </a:r>
            <a:endParaRPr lang="sk-SK" altLang="sk-SK" dirty="0" smtClean="0"/>
          </a:p>
        </p:txBody>
      </p:sp>
      <p:sp>
        <p:nvSpPr>
          <p:cNvPr id="31748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>
                <a:solidFill>
                  <a:srgbClr val="FF0000"/>
                </a:solidFill>
              </a:rPr>
              <a:t>Pracovné komisie a skupiny</a:t>
            </a:r>
          </a:p>
        </p:txBody>
      </p:sp>
      <p:sp>
        <p:nvSpPr>
          <p:cNvPr id="32771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altLang="sk-SK" sz="2400" smtClean="0"/>
              <a:t>Responsible Care</a:t>
            </a:r>
          </a:p>
          <a:p>
            <a:r>
              <a:rPr lang="sk-SK" altLang="sk-SK" sz="2400" smtClean="0"/>
              <a:t>Logistika</a:t>
            </a:r>
          </a:p>
          <a:p>
            <a:r>
              <a:rPr lang="sk-SK" altLang="sk-SK" sz="2400" smtClean="0"/>
              <a:t>BOZP</a:t>
            </a:r>
          </a:p>
          <a:p>
            <a:r>
              <a:rPr lang="sk-SK" altLang="sk-SK" sz="2400" smtClean="0"/>
              <a:t>IPKZ</a:t>
            </a:r>
          </a:p>
          <a:p>
            <a:r>
              <a:rPr lang="sk-SK" altLang="sk-SK" sz="2400" smtClean="0"/>
              <a:t>BAT a BREF</a:t>
            </a:r>
          </a:p>
          <a:p>
            <a:r>
              <a:rPr lang="sk-SK" altLang="sk-SK" sz="2400" smtClean="0"/>
              <a:t>Nanomateriály</a:t>
            </a:r>
          </a:p>
          <a:p>
            <a:r>
              <a:rPr lang="sk-SK" altLang="sk-SK" sz="2400" smtClean="0"/>
              <a:t>Farmácia</a:t>
            </a:r>
          </a:p>
          <a:p>
            <a:r>
              <a:rPr lang="sk-SK" altLang="sk-SK" sz="2400" smtClean="0"/>
              <a:t>Odpady</a:t>
            </a:r>
          </a:p>
          <a:p>
            <a:r>
              <a:rPr lang="sk-SK" altLang="sk-SK" sz="2400" smtClean="0"/>
              <a:t>Vody</a:t>
            </a:r>
          </a:p>
          <a:p>
            <a:endParaRPr lang="sk-SK" altLang="sk-SK" smtClean="0"/>
          </a:p>
        </p:txBody>
      </p:sp>
      <p:sp>
        <p:nvSpPr>
          <p:cNvPr id="32772" name="Zástupný symbol obsah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altLang="sk-SK" sz="2400" smtClean="0"/>
              <a:t>SEVESO</a:t>
            </a:r>
          </a:p>
          <a:p>
            <a:r>
              <a:rPr lang="sk-SK" altLang="sk-SK" sz="2400" smtClean="0"/>
              <a:t>REACH</a:t>
            </a:r>
          </a:p>
          <a:p>
            <a:r>
              <a:rPr lang="sk-SK" altLang="sk-SK" sz="2400" smtClean="0"/>
              <a:t>Kolektívne vyjednávanie</a:t>
            </a:r>
          </a:p>
          <a:p>
            <a:r>
              <a:rPr lang="sk-SK" altLang="sk-SK" sz="2400" smtClean="0"/>
              <a:t>Vzdelávanie</a:t>
            </a:r>
          </a:p>
          <a:p>
            <a:r>
              <a:rPr lang="sk-SK" altLang="sk-SK" sz="2400" smtClean="0"/>
              <a:t>Obchodná politika</a:t>
            </a:r>
          </a:p>
          <a:p>
            <a:r>
              <a:rPr lang="sk-SK" altLang="sk-SK" sz="2400" smtClean="0"/>
              <a:t>Energie</a:t>
            </a:r>
          </a:p>
          <a:p>
            <a:r>
              <a:rPr lang="sk-SK" altLang="sk-SK" sz="2400" smtClean="0"/>
              <a:t>Obchodovanie s emisiami</a:t>
            </a:r>
          </a:p>
          <a:p>
            <a:r>
              <a:rPr lang="sk-SK" altLang="sk-SK" sz="2400" smtClean="0"/>
              <a:t>Environmentálne záťaže</a:t>
            </a:r>
          </a:p>
          <a:p>
            <a:endParaRPr lang="sk-SK" altLang="sk-SK" smtClean="0"/>
          </a:p>
        </p:txBody>
      </p:sp>
      <p:sp>
        <p:nvSpPr>
          <p:cNvPr id="32773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2285992"/>
            <a:ext cx="7516966" cy="2643206"/>
          </a:xfrm>
        </p:spPr>
        <p:txBody>
          <a:bodyPr/>
          <a:lstStyle/>
          <a:p>
            <a:pPr>
              <a:defRPr/>
            </a:pPr>
            <a:r>
              <a:rPr lang="sk-SK" altLang="sk-SK" sz="6000" dirty="0" smtClean="0"/>
              <a:t/>
            </a:r>
            <a:br>
              <a:rPr lang="sk-SK" altLang="sk-SK" sz="6000" dirty="0" smtClean="0"/>
            </a:br>
            <a:r>
              <a:rPr lang="sk-SK" altLang="sk-SK" sz="6000" dirty="0" smtClean="0"/>
              <a:t/>
            </a:r>
            <a:br>
              <a:rPr lang="sk-SK" altLang="sk-SK" sz="6000" dirty="0" smtClean="0"/>
            </a:br>
            <a:r>
              <a:rPr lang="sk-SK" altLang="sk-SK" sz="6000" dirty="0" smtClean="0"/>
              <a:t/>
            </a:r>
            <a:br>
              <a:rPr lang="sk-SK" altLang="sk-SK" sz="6000" dirty="0" smtClean="0"/>
            </a:br>
            <a:r>
              <a:rPr lang="sk-SK" altLang="sk-SK" sz="6000" dirty="0" smtClean="0"/>
              <a:t/>
            </a:r>
            <a:br>
              <a:rPr lang="sk-SK" altLang="sk-SK" sz="6000" dirty="0" smtClean="0"/>
            </a:br>
            <a:r>
              <a:rPr lang="sk-SK" altLang="sk-SK" sz="5400" dirty="0" smtClean="0">
                <a:solidFill>
                  <a:schemeClr val="tx1"/>
                </a:solidFill>
              </a:rPr>
              <a:t>Najvýznamnejšie aktivity </a:t>
            </a:r>
            <a:br>
              <a:rPr lang="sk-SK" altLang="sk-SK" sz="5400" dirty="0" smtClean="0">
                <a:solidFill>
                  <a:schemeClr val="tx1"/>
                </a:solidFill>
              </a:rPr>
            </a:br>
            <a:r>
              <a:rPr lang="sk-SK" altLang="sk-SK" sz="5400" dirty="0" smtClean="0">
                <a:solidFill>
                  <a:schemeClr val="tx1"/>
                </a:solidFill>
              </a:rPr>
              <a:t>pracovných komisií </a:t>
            </a:r>
            <a:br>
              <a:rPr lang="sk-SK" altLang="sk-SK" sz="5400" dirty="0" smtClean="0">
                <a:solidFill>
                  <a:schemeClr val="tx1"/>
                </a:solidFill>
              </a:rPr>
            </a:br>
            <a:r>
              <a:rPr lang="sk-SK" altLang="sk-SK" sz="5400" dirty="0" smtClean="0">
                <a:solidFill>
                  <a:schemeClr val="tx1"/>
                </a:solidFill>
              </a:rPr>
              <a:t>pri ZCHFP SR</a:t>
            </a:r>
            <a:r>
              <a:rPr lang="sk-SK" altLang="sk-SK" sz="6000" dirty="0" smtClean="0"/>
              <a:t/>
            </a:r>
            <a:br>
              <a:rPr lang="sk-SK" altLang="sk-SK" sz="6000" dirty="0" smtClean="0"/>
            </a:b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 flipV="1">
            <a:off x="530352" y="4214376"/>
            <a:ext cx="7772400" cy="929136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sk-SK" altLang="sk-SK" dirty="0" smtClean="0">
              <a:solidFill>
                <a:srgbClr val="0070C0"/>
              </a:solidFill>
            </a:endParaRPr>
          </a:p>
          <a:p>
            <a:endParaRPr lang="sk-SK" dirty="0"/>
          </a:p>
        </p:txBody>
      </p:sp>
      <p:pic>
        <p:nvPicPr>
          <p:cNvPr id="4" name="Picture 4" descr="logo_rc_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786454"/>
            <a:ext cx="785785" cy="107154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5715016"/>
            <a:ext cx="107153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>
                <a:solidFill>
                  <a:srgbClr val="FF0000"/>
                </a:solidFill>
              </a:rPr>
              <a:t>Sekcia  náterových látok</a:t>
            </a:r>
          </a:p>
        </p:txBody>
      </p:sp>
      <p:sp>
        <p:nvSpPr>
          <p:cNvPr id="34819" name="Zástupný symbol obsahu 2"/>
          <p:cNvSpPr>
            <a:spLocks noGrp="1"/>
          </p:cNvSpPr>
          <p:nvPr>
            <p:ph idx="1"/>
          </p:nvPr>
        </p:nvSpPr>
        <p:spPr>
          <a:xfrm>
            <a:off x="857224" y="1935480"/>
            <a:ext cx="7829576" cy="438912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k-SK" altLang="sk-SK" sz="1400" b="1" dirty="0" smtClean="0"/>
              <a:t>Kurz Náterové hmoty III</a:t>
            </a:r>
            <a:endParaRPr lang="sk-SK" altLang="sk-SK" sz="1400" dirty="0" smtClean="0"/>
          </a:p>
          <a:p>
            <a:r>
              <a:rPr lang="sk-SK" altLang="sk-SK" sz="1400" dirty="0" smtClean="0"/>
              <a:t>V čase 29.1.2016 – 4.3.2016 sa na základe dohody medzi ZCHFP SR a FCHPT STU v Bratislave uskutočnil už tretí krát kurz Náterové hmoty. </a:t>
            </a:r>
          </a:p>
          <a:p>
            <a:r>
              <a:rPr lang="sk-SK" altLang="sk-SK" sz="1400" dirty="0" smtClean="0"/>
              <a:t>Základné údaje o kurze:</a:t>
            </a:r>
          </a:p>
          <a:p>
            <a:r>
              <a:rPr lang="sk-SK" altLang="sk-SK" sz="1400" dirty="0" smtClean="0"/>
              <a:t>Cieľová skupina: pracovníci odvetvia výroby náterových hmôt, technológovia, pracovníci marketingu, podnikatelia vo výrobe a predaji náterových hmôt a v príbuzných oblastiach</a:t>
            </a:r>
          </a:p>
          <a:p>
            <a:r>
              <a:rPr lang="sk-SK" altLang="sk-SK" sz="1400" dirty="0" smtClean="0"/>
              <a:t>Celkový rozsah výučby: 50 hod.</a:t>
            </a:r>
          </a:p>
          <a:p>
            <a:r>
              <a:rPr lang="sk-SK" altLang="sk-SK" sz="1400" dirty="0" smtClean="0"/>
              <a:t>Metódy výučby: odborné prednášky, praktické cvičenia, exkurzie</a:t>
            </a:r>
          </a:p>
          <a:p>
            <a:r>
              <a:rPr lang="sk-SK" altLang="sk-SK" sz="1400" dirty="0" smtClean="0"/>
              <a:t>Forma záverečnej skúšky: písomná skúška, certifikát o absolvovaní kurzu.</a:t>
            </a:r>
          </a:p>
          <a:p>
            <a:pPr>
              <a:buFont typeface="Wingdings" pitchFamily="2" charset="2"/>
              <a:buNone/>
            </a:pPr>
            <a:r>
              <a:rPr lang="sk-SK" altLang="sk-SK" sz="1400" dirty="0" smtClean="0"/>
              <a:t>Kurzu sa zúčastnilo celkom 12 zamestnancov členských organizácií Sekcie náterových látok:</a:t>
            </a:r>
          </a:p>
          <a:p>
            <a:r>
              <a:rPr lang="sk-SK" altLang="sk-SK" sz="1400" dirty="0" smtClean="0"/>
              <a:t>COLOR COMPANY, s.r.o., Dubnica nad Váhom</a:t>
            </a:r>
          </a:p>
          <a:p>
            <a:r>
              <a:rPr lang="sk-SK" altLang="sk-SK" sz="1400" dirty="0" smtClean="0"/>
              <a:t>CHEMOLAK, a.s., Smolenice</a:t>
            </a:r>
          </a:p>
          <a:p>
            <a:r>
              <a:rPr lang="sk-SK" altLang="sk-SK" sz="1400" dirty="0" smtClean="0"/>
              <a:t>PPG </a:t>
            </a:r>
            <a:r>
              <a:rPr lang="sk-SK" altLang="sk-SK" sz="1400" dirty="0" err="1" smtClean="0"/>
              <a:t>Deco</a:t>
            </a:r>
            <a:r>
              <a:rPr lang="sk-SK" altLang="sk-SK" sz="1400" dirty="0" smtClean="0"/>
              <a:t> Slovakia, s.r.o., Žilina</a:t>
            </a:r>
          </a:p>
          <a:p>
            <a:r>
              <a:rPr lang="sk-SK" altLang="sk-SK" sz="1400" dirty="0" smtClean="0"/>
              <a:t>SLOVLAK KOŠECA, a.s., Košeca</a:t>
            </a:r>
          </a:p>
          <a:p>
            <a:r>
              <a:rPr lang="sk-SK" altLang="sk-SK" sz="1400" dirty="0" smtClean="0"/>
              <a:t>3U, s.r.o., Bratislava.</a:t>
            </a:r>
          </a:p>
          <a:p>
            <a:endParaRPr lang="sk-SK" altLang="sk-SK" sz="1100" dirty="0" smtClean="0"/>
          </a:p>
          <a:p>
            <a:endParaRPr lang="sk-SK" altLang="sk-SK" dirty="0" smtClean="0"/>
          </a:p>
        </p:txBody>
      </p:sp>
      <p:sp>
        <p:nvSpPr>
          <p:cNvPr id="34820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>
                <a:solidFill>
                  <a:srgbClr val="FF0000"/>
                </a:solidFill>
              </a:rPr>
              <a:t>Kolektívne vyjednávanie</a:t>
            </a:r>
          </a:p>
        </p:txBody>
      </p:sp>
      <p:sp>
        <p:nvSpPr>
          <p:cNvPr id="35843" name="Zástupný symbol obsahu 2"/>
          <p:cNvSpPr>
            <a:spLocks noGrp="1"/>
          </p:cNvSpPr>
          <p:nvPr>
            <p:ph idx="1"/>
          </p:nvPr>
        </p:nvSpPr>
        <p:spPr>
          <a:xfrm>
            <a:off x="1182688" y="2017713"/>
            <a:ext cx="7493000" cy="4114800"/>
          </a:xfrm>
        </p:spPr>
        <p:txBody>
          <a:bodyPr/>
          <a:lstStyle/>
          <a:p>
            <a:endParaRPr lang="sk-SK" altLang="sk-SK" sz="2000" smtClean="0"/>
          </a:p>
          <a:p>
            <a:r>
              <a:rPr lang="sk-SK" altLang="sk-SK" sz="2000" smtClean="0"/>
              <a:t>Vyjednávať o Kolektívnej zmluve vyššieho stupňa s cieľom dohodnúť podmienky a záväzky akceptovateľné pre zamestnávateľov združených v ZCHFP tak, aby bol zachovaný sociálny zmier. Poskytovať členským organizáciám informácie a rady týkajúce sa oblasti pracovno-právnych vzťahov.</a:t>
            </a:r>
          </a:p>
          <a:p>
            <a:pPr>
              <a:buFont typeface="Wingdings" pitchFamily="2" charset="2"/>
              <a:buNone/>
            </a:pPr>
            <a:r>
              <a:rPr lang="es-ES" altLang="sk-SK" sz="2000" b="1" i="1" smtClean="0"/>
              <a:t> </a:t>
            </a:r>
            <a:endParaRPr lang="sk-SK" altLang="sk-SK" sz="2000" b="1" i="1" smtClean="0"/>
          </a:p>
          <a:p>
            <a:r>
              <a:rPr lang="sk-SK" altLang="sk-SK" sz="2000" smtClean="0"/>
              <a:t>V období od novembra 2015 do februára 2016 prebehlo 5 náročných kôl kolektívneho vyjednávania o dodatku ku KZVS na roky 2015-2017, ktoré bolo úspešne zavŕšené podpísaním dodatku č. 1 k platnej KZVS dňa 3.2.2016</a:t>
            </a:r>
          </a:p>
          <a:p>
            <a:endParaRPr lang="sk-SK" altLang="sk-SK" sz="2000" smtClean="0"/>
          </a:p>
        </p:txBody>
      </p:sp>
      <p:sp>
        <p:nvSpPr>
          <p:cNvPr id="35844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/>
              <a:t>  </a:t>
            </a:r>
            <a:r>
              <a:rPr lang="sk-SK" altLang="sk-SK" smtClean="0">
                <a:solidFill>
                  <a:srgbClr val="FF0000"/>
                </a:solidFill>
              </a:rPr>
              <a:t>Obchodná politika</a:t>
            </a:r>
          </a:p>
        </p:txBody>
      </p:sp>
      <p:sp>
        <p:nvSpPr>
          <p:cNvPr id="36867" name="Zástupný symbol obsahu 2"/>
          <p:cNvSpPr>
            <a:spLocks noGrp="1"/>
          </p:cNvSpPr>
          <p:nvPr>
            <p:ph idx="1"/>
          </p:nvPr>
        </p:nvSpPr>
        <p:spPr>
          <a:xfrm>
            <a:off x="642910" y="1935480"/>
            <a:ext cx="8043890" cy="438912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sk-SK" altLang="sk-SK" sz="1800" dirty="0" smtClean="0"/>
          </a:p>
          <a:p>
            <a:pPr>
              <a:buFont typeface="Wingdings" pitchFamily="2" charset="2"/>
              <a:buNone/>
            </a:pPr>
            <a:r>
              <a:rPr lang="sk-SK" altLang="sk-SK" sz="2000" dirty="0" smtClean="0"/>
              <a:t>Ťažiskom činnosti PK pre OP v hodnotenom období  bolo najmä </a:t>
            </a:r>
          </a:p>
          <a:p>
            <a:endParaRPr lang="sk-SK" altLang="sk-SK" sz="2000" dirty="0" smtClean="0"/>
          </a:p>
          <a:p>
            <a:r>
              <a:rPr lang="sk-SK" altLang="sk-SK" sz="2000" dirty="0" smtClean="0"/>
              <a:t>podnikanie aktívnych krokov v oblasti návrhov na zmeny resp. zachovanie colných kvót a colných suspenzií prostredníctvom Ministerstva hospodárstva SR,</a:t>
            </a:r>
          </a:p>
          <a:p>
            <a:endParaRPr lang="sk-SK" altLang="sk-SK" sz="2000" dirty="0" smtClean="0"/>
          </a:p>
          <a:p>
            <a:r>
              <a:rPr lang="sk-SK" altLang="sk-SK" sz="2000" dirty="0" smtClean="0"/>
              <a:t>monitorovanie prebiehajúcich rokovaní medzi EÚ a USA o dohode o voľnom obchode - TTIP, zaslanie požiadaviek na prechodné obdobie pri bezcolnom dovoze do EU</a:t>
            </a:r>
          </a:p>
          <a:p>
            <a:endParaRPr lang="sk-SK" altLang="sk-SK" sz="1800" dirty="0" smtClean="0"/>
          </a:p>
        </p:txBody>
      </p:sp>
      <p:sp>
        <p:nvSpPr>
          <p:cNvPr id="36868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 smtClean="0">
                <a:solidFill>
                  <a:srgbClr val="FF0000"/>
                </a:solidFill>
              </a:rPr>
              <a:t>  SEVESO III</a:t>
            </a:r>
            <a:endParaRPr lang="sk-SK" altLang="sk-SK" dirty="0" smtClean="0"/>
          </a:p>
        </p:txBody>
      </p:sp>
      <p:sp>
        <p:nvSpPr>
          <p:cNvPr id="37891" name="Zástupný symbol obsahu 2"/>
          <p:cNvSpPr>
            <a:spLocks noGrp="1"/>
          </p:cNvSpPr>
          <p:nvPr>
            <p:ph idx="1"/>
          </p:nvPr>
        </p:nvSpPr>
        <p:spPr>
          <a:xfrm>
            <a:off x="785786" y="1935480"/>
            <a:ext cx="7901014" cy="438912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k-SK" altLang="sk-SK" sz="1800" dirty="0" smtClean="0"/>
              <a:t>Dňa 7.4.2016 sa na ZCHFP SR konalo stretnutie Pracovnej komisie SEVESO, ktorej hlavným programom bude zhodnotenie a výmena skúseností z implementácie novelizovaného Zákona o prevencii závažných priemyselných havárií.</a:t>
            </a:r>
          </a:p>
          <a:p>
            <a:r>
              <a:rPr lang="sk-SK" altLang="sk-SK" sz="1800" dirty="0" smtClean="0"/>
              <a:t>Prioritne boli diskutované nasledovné témy:</a:t>
            </a:r>
          </a:p>
          <a:p>
            <a:r>
              <a:rPr lang="sk-SK" altLang="sk-SK" sz="1800" dirty="0" smtClean="0"/>
              <a:t>Aktualizácia dokumentácie v zmysle prechodných ustanovení zákona o prevencii ZPH</a:t>
            </a:r>
          </a:p>
          <a:p>
            <a:r>
              <a:rPr lang="sk-SK" altLang="sk-SK" sz="1800" dirty="0" smtClean="0"/>
              <a:t>Hodnotenie rizika</a:t>
            </a:r>
          </a:p>
          <a:p>
            <a:r>
              <a:rPr lang="sk-SK" altLang="sk-SK" sz="1800" dirty="0" smtClean="0"/>
              <a:t>Tzv. </a:t>
            </a:r>
            <a:r>
              <a:rPr lang="sk-SK" altLang="sk-SK" sz="1800" dirty="0" err="1" smtClean="0"/>
              <a:t>dominoefekty</a:t>
            </a:r>
            <a:r>
              <a:rPr lang="sk-SK" altLang="sk-SK" sz="1800" dirty="0" smtClean="0"/>
              <a:t> a susediace podniky</a:t>
            </a:r>
          </a:p>
          <a:p>
            <a:r>
              <a:rPr lang="sk-SK" altLang="sk-SK" sz="1800" dirty="0" smtClean="0"/>
              <a:t>Zmeny v SEVESO podnikoch</a:t>
            </a:r>
          </a:p>
          <a:p>
            <a:r>
              <a:rPr lang="sk-SK" altLang="sk-SK" sz="1800" dirty="0" smtClean="0"/>
              <a:t>Skúsenosti s kontrolami (koordinovanými) podľa zákona</a:t>
            </a:r>
          </a:p>
          <a:p>
            <a:r>
              <a:rPr lang="sk-SK" altLang="sk-SK" sz="1800" dirty="0" smtClean="0"/>
              <a:t>Diskusia.</a:t>
            </a:r>
          </a:p>
          <a:p>
            <a:pPr>
              <a:buFont typeface="Wingdings" pitchFamily="2" charset="2"/>
              <a:buNone/>
            </a:pPr>
            <a:r>
              <a:rPr lang="sk-SK" altLang="sk-SK" sz="1800" dirty="0" smtClean="0"/>
              <a:t>Stretnutia sa zúčastnila aj Ing. </a:t>
            </a:r>
            <a:r>
              <a:rPr lang="sk-SK" altLang="sk-SK" sz="1800" dirty="0" err="1" smtClean="0"/>
              <a:t>Henrietta</a:t>
            </a:r>
            <a:r>
              <a:rPr lang="sk-SK" altLang="sk-SK" sz="1800" dirty="0" smtClean="0"/>
              <a:t> </a:t>
            </a:r>
            <a:r>
              <a:rPr lang="sk-SK" altLang="sk-SK" sz="1800" dirty="0" err="1" smtClean="0"/>
              <a:t>Čajková</a:t>
            </a:r>
            <a:r>
              <a:rPr lang="sk-SK" altLang="sk-SK" sz="1800" dirty="0" smtClean="0"/>
              <a:t>, MŽP SR, moderoval a diskusiu odborne viedol Ing. Anton Marci, vedúci PK pre SEVESO.</a:t>
            </a:r>
          </a:p>
          <a:p>
            <a:endParaRPr lang="sk-SK" altLang="sk-SK" sz="1800" dirty="0" smtClean="0"/>
          </a:p>
        </p:txBody>
      </p:sp>
      <p:sp>
        <p:nvSpPr>
          <p:cNvPr id="37892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smtClean="0">
                <a:solidFill>
                  <a:srgbClr val="0070C0"/>
                </a:solidFill>
              </a:rPr>
              <a:t> </a:t>
            </a:r>
            <a:r>
              <a:rPr lang="sk-SK" altLang="sk-SK" smtClean="0">
                <a:solidFill>
                  <a:srgbClr val="FF0000"/>
                </a:solidFill>
              </a:rPr>
              <a:t>BAT a BREFs</a:t>
            </a:r>
            <a:endParaRPr lang="sk-SK" altLang="sk-SK" b="1" smtClean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sz="2900" dirty="0" smtClean="0"/>
              <a:t>Pre </a:t>
            </a:r>
            <a:r>
              <a:rPr lang="en-GB" sz="2900" dirty="0" err="1" smtClean="0"/>
              <a:t>každý</a:t>
            </a:r>
            <a:r>
              <a:rPr lang="en-GB" sz="2900" dirty="0" smtClean="0"/>
              <a:t> </a:t>
            </a:r>
            <a:r>
              <a:rPr lang="en-GB" sz="2900" dirty="0" err="1" smtClean="0"/>
              <a:t>priemysel</a:t>
            </a:r>
            <a:r>
              <a:rPr lang="en-GB" sz="2900" dirty="0" smtClean="0"/>
              <a:t> </a:t>
            </a:r>
            <a:r>
              <a:rPr lang="en-GB" sz="2900" dirty="0" err="1" smtClean="0"/>
              <a:t>sú</a:t>
            </a:r>
            <a:r>
              <a:rPr lang="en-GB" sz="2900" dirty="0" smtClean="0"/>
              <a:t> </a:t>
            </a:r>
            <a:r>
              <a:rPr lang="en-GB" sz="2900" dirty="0" err="1" smtClean="0"/>
              <a:t>vypracované</a:t>
            </a:r>
            <a:r>
              <a:rPr lang="en-GB" sz="2900" dirty="0" smtClean="0"/>
              <a:t> </a:t>
            </a:r>
            <a:r>
              <a:rPr lang="en-GB" sz="2900" dirty="0" err="1" smtClean="0">
                <a:solidFill>
                  <a:srgbClr val="FF0000"/>
                </a:solidFill>
              </a:rPr>
              <a:t>referenčné</a:t>
            </a:r>
            <a:r>
              <a:rPr lang="en-GB" sz="2900" dirty="0" smtClean="0">
                <a:solidFill>
                  <a:srgbClr val="FF0000"/>
                </a:solidFill>
              </a:rPr>
              <a:t> </a:t>
            </a:r>
            <a:r>
              <a:rPr lang="en-GB" sz="2900" dirty="0" err="1" smtClean="0">
                <a:solidFill>
                  <a:srgbClr val="FF0000"/>
                </a:solidFill>
              </a:rPr>
              <a:t>dokumenty</a:t>
            </a:r>
            <a:r>
              <a:rPr lang="en-GB" sz="2900" dirty="0" smtClean="0">
                <a:solidFill>
                  <a:srgbClr val="FF0000"/>
                </a:solidFill>
              </a:rPr>
              <a:t> BREF</a:t>
            </a:r>
            <a:r>
              <a:rPr lang="en-GB" sz="2900" dirty="0" smtClean="0"/>
              <a:t>, v </a:t>
            </a:r>
            <a:r>
              <a:rPr lang="en-GB" sz="2900" dirty="0" err="1" smtClean="0"/>
              <a:t>ktorých</a:t>
            </a:r>
            <a:r>
              <a:rPr lang="en-GB" sz="2900" dirty="0" smtClean="0"/>
              <a:t> </a:t>
            </a:r>
            <a:r>
              <a:rPr lang="en-GB" sz="2900" dirty="0" err="1" smtClean="0"/>
              <a:t>sú</a:t>
            </a:r>
            <a:r>
              <a:rPr lang="en-GB" sz="2900" dirty="0" smtClean="0"/>
              <a:t> </a:t>
            </a:r>
            <a:r>
              <a:rPr lang="en-GB" sz="2900" dirty="0" err="1" smtClean="0"/>
              <a:t>popísané</a:t>
            </a:r>
            <a:r>
              <a:rPr lang="en-GB" sz="2900" dirty="0" smtClean="0"/>
              <a:t> </a:t>
            </a:r>
            <a:r>
              <a:rPr lang="en-GB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najlepšie</a:t>
            </a:r>
            <a:r>
              <a:rPr lang="en-GB" sz="2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dostupné</a:t>
            </a:r>
            <a:r>
              <a:rPr lang="en-GB" sz="2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techniky</a:t>
            </a:r>
            <a:r>
              <a:rPr lang="en-GB" sz="2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BAT</a:t>
            </a:r>
            <a:r>
              <a:rPr lang="en-GB" sz="2900" dirty="0" smtClean="0"/>
              <a:t>, </a:t>
            </a:r>
            <a:r>
              <a:rPr lang="en-GB" sz="2900" dirty="0" err="1" smtClean="0"/>
              <a:t>tieto</a:t>
            </a:r>
            <a:r>
              <a:rPr lang="en-GB" sz="2900" dirty="0" smtClean="0"/>
              <a:t> </a:t>
            </a:r>
            <a:r>
              <a:rPr lang="en-GB" sz="2900" dirty="0" err="1" smtClean="0"/>
              <a:t>dokumenty</a:t>
            </a:r>
            <a:r>
              <a:rPr lang="en-GB" sz="2900" dirty="0" smtClean="0"/>
              <a:t> </a:t>
            </a:r>
            <a:r>
              <a:rPr lang="en-GB" sz="2900" dirty="0" err="1" smtClean="0"/>
              <a:t>podliehajú</a:t>
            </a:r>
            <a:r>
              <a:rPr lang="en-GB" sz="2900" dirty="0" smtClean="0"/>
              <a:t> </a:t>
            </a:r>
            <a:r>
              <a:rPr lang="en-GB" sz="2900" dirty="0" err="1" smtClean="0"/>
              <a:t>pravidelnej</a:t>
            </a:r>
            <a:r>
              <a:rPr lang="en-GB" sz="2900" dirty="0" smtClean="0"/>
              <a:t> </a:t>
            </a:r>
            <a:r>
              <a:rPr lang="en-GB" sz="2900" dirty="0" err="1" smtClean="0"/>
              <a:t>revízii</a:t>
            </a:r>
            <a:r>
              <a:rPr lang="en-GB" sz="2900" dirty="0" smtClean="0"/>
              <a:t>. </a:t>
            </a:r>
            <a:endParaRPr lang="sk-SK" sz="2900" dirty="0" smtClean="0"/>
          </a:p>
          <a:p>
            <a:pPr>
              <a:defRPr/>
            </a:pPr>
            <a:endParaRPr lang="sk-SK" sz="2900" dirty="0" smtClean="0"/>
          </a:p>
          <a:p>
            <a:pPr>
              <a:defRPr/>
            </a:pPr>
            <a:r>
              <a:rPr lang="en-GB" sz="2900" b="1" dirty="0" err="1" smtClean="0">
                <a:solidFill>
                  <a:srgbClr val="C00000"/>
                </a:solidFill>
              </a:rPr>
              <a:t>Takzvané</a:t>
            </a:r>
            <a:r>
              <a:rPr lang="en-GB" sz="2900" b="1" dirty="0" smtClean="0">
                <a:solidFill>
                  <a:srgbClr val="C00000"/>
                </a:solidFill>
              </a:rPr>
              <a:t> BAT conclusions – </a:t>
            </a:r>
            <a:r>
              <a:rPr lang="en-GB" sz="2900" b="1" dirty="0" err="1" smtClean="0">
                <a:solidFill>
                  <a:srgbClr val="C00000"/>
                </a:solidFill>
              </a:rPr>
              <a:t>závery</a:t>
            </a:r>
            <a:r>
              <a:rPr lang="en-GB" sz="2900" b="1" dirty="0" smtClean="0">
                <a:solidFill>
                  <a:srgbClr val="C00000"/>
                </a:solidFill>
              </a:rPr>
              <a:t> BAT </a:t>
            </a:r>
            <a:r>
              <a:rPr lang="en-GB" sz="2900" dirty="0" err="1" smtClean="0"/>
              <a:t>budú</a:t>
            </a:r>
            <a:r>
              <a:rPr lang="en-GB" sz="2900" dirty="0" smtClean="0"/>
              <a:t> </a:t>
            </a:r>
            <a:r>
              <a:rPr lang="sk-SK" sz="2900" dirty="0" smtClean="0"/>
              <a:t>sú po</a:t>
            </a:r>
            <a:r>
              <a:rPr lang="en-GB" sz="2900" dirty="0" smtClean="0"/>
              <a:t> </a:t>
            </a:r>
            <a:r>
              <a:rPr lang="en-GB" sz="2900" dirty="0" err="1" smtClean="0"/>
              <a:t>vydaní</a:t>
            </a:r>
            <a:r>
              <a:rPr lang="en-GB" sz="2900" dirty="0" smtClean="0"/>
              <a:t> v </a:t>
            </a:r>
            <a:r>
              <a:rPr lang="sk-SK" sz="2900" dirty="0" err="1" smtClean="0"/>
              <a:t>Ú</a:t>
            </a:r>
            <a:r>
              <a:rPr lang="en-GB" sz="2900" dirty="0" err="1" smtClean="0"/>
              <a:t>radnom</a:t>
            </a:r>
            <a:r>
              <a:rPr lang="en-GB" sz="2900" dirty="0" smtClean="0"/>
              <a:t> </a:t>
            </a:r>
            <a:r>
              <a:rPr lang="en-GB" sz="2900" dirty="0" err="1" smtClean="0"/>
              <a:t>vestníku</a:t>
            </a:r>
            <a:r>
              <a:rPr lang="en-GB" sz="2900" dirty="0" smtClean="0"/>
              <a:t> </a:t>
            </a:r>
            <a:r>
              <a:rPr lang="en-GB" sz="2900" dirty="0" err="1" smtClean="0"/>
              <a:t>Euróskej</a:t>
            </a:r>
            <a:r>
              <a:rPr lang="en-GB" sz="2900" dirty="0" smtClean="0"/>
              <a:t> </a:t>
            </a:r>
            <a:r>
              <a:rPr lang="en-GB" sz="2900" dirty="0" err="1" smtClean="0"/>
              <a:t>únie</a:t>
            </a:r>
            <a:r>
              <a:rPr lang="en-GB" sz="2900" dirty="0" smtClean="0"/>
              <a:t> </a:t>
            </a:r>
            <a:r>
              <a:rPr lang="en-GB" sz="2900" dirty="0" err="1" smtClean="0"/>
              <a:t>právne</a:t>
            </a:r>
            <a:r>
              <a:rPr lang="en-GB" sz="2900" dirty="0" smtClean="0"/>
              <a:t> </a:t>
            </a:r>
            <a:r>
              <a:rPr lang="en-GB" sz="2900" dirty="0" err="1" smtClean="0"/>
              <a:t>záväzné</a:t>
            </a:r>
            <a:r>
              <a:rPr lang="en-GB" sz="2900" dirty="0" smtClean="0"/>
              <a:t> a </a:t>
            </a:r>
            <a:r>
              <a:rPr lang="en-GB" sz="2900" dirty="0" err="1" smtClean="0"/>
              <a:t>budú</a:t>
            </a:r>
            <a:r>
              <a:rPr lang="en-GB" sz="2900" dirty="0" smtClean="0"/>
              <a:t> </a:t>
            </a:r>
            <a:r>
              <a:rPr lang="en-GB" sz="2900" dirty="0" err="1" smtClean="0"/>
              <a:t>musieť</a:t>
            </a:r>
            <a:r>
              <a:rPr lang="en-GB" sz="2900" dirty="0" smtClean="0"/>
              <a:t> </a:t>
            </a:r>
            <a:r>
              <a:rPr lang="en-GB" sz="2900" dirty="0" err="1" smtClean="0"/>
              <a:t>byť</a:t>
            </a:r>
            <a:r>
              <a:rPr lang="en-GB" sz="2900" dirty="0" smtClean="0"/>
              <a:t> </a:t>
            </a:r>
            <a:r>
              <a:rPr lang="en-GB" sz="2900" dirty="0" err="1" smtClean="0"/>
              <a:t>splnené</a:t>
            </a:r>
            <a:r>
              <a:rPr lang="en-GB" sz="2900" dirty="0" smtClean="0"/>
              <a:t> do </a:t>
            </a:r>
            <a:r>
              <a:rPr lang="en-GB" sz="2900" dirty="0" err="1" smtClean="0"/>
              <a:t>štyroch</a:t>
            </a:r>
            <a:r>
              <a:rPr lang="en-GB" sz="2900" dirty="0" smtClean="0"/>
              <a:t> </a:t>
            </a:r>
            <a:r>
              <a:rPr lang="en-GB" sz="2900" dirty="0" err="1" smtClean="0"/>
              <a:t>rokov</a:t>
            </a:r>
            <a:r>
              <a:rPr lang="en-GB" sz="2900" dirty="0" smtClean="0"/>
              <a:t> </a:t>
            </a:r>
            <a:r>
              <a:rPr lang="en-GB" sz="2900" dirty="0" err="1" smtClean="0"/>
              <a:t>od</a:t>
            </a:r>
            <a:r>
              <a:rPr lang="en-GB" sz="2900" dirty="0" smtClean="0"/>
              <a:t> </a:t>
            </a:r>
            <a:r>
              <a:rPr lang="en-GB" sz="2900" dirty="0" err="1" smtClean="0"/>
              <a:t>publikovania</a:t>
            </a:r>
            <a:r>
              <a:rPr lang="en-GB" sz="2900" dirty="0" smtClean="0"/>
              <a:t>.</a:t>
            </a:r>
            <a:endParaRPr lang="sk-SK" sz="2900" dirty="0" smtClean="0"/>
          </a:p>
          <a:p>
            <a:pPr>
              <a:defRPr/>
            </a:pPr>
            <a:endParaRPr lang="sk-SK" sz="2900" dirty="0" smtClean="0"/>
          </a:p>
          <a:p>
            <a:pPr>
              <a:defRPr/>
            </a:pPr>
            <a:r>
              <a:rPr lang="sk-SK" sz="2900" dirty="0" smtClean="0"/>
              <a:t>Na jednej strane Európska komisia očakáva, že táto smernica zabezpečí redukciu priemyselného znečisťovania, avšak evidentné je už teraz, že mnohé podniky budú musieť výrazne investovať do svojich technológií.</a:t>
            </a:r>
          </a:p>
          <a:p>
            <a:pPr>
              <a:defRPr/>
            </a:pPr>
            <a:endParaRPr lang="sk-SK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äty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2400"/>
            <a:ext cx="11953875" cy="843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  </a:t>
            </a:r>
            <a:br>
              <a:rPr lang="sk-SK" dirty="0" smtClean="0"/>
            </a:br>
            <a:r>
              <a:rPr lang="sk-SK" sz="3600" dirty="0" smtClean="0">
                <a:solidFill>
                  <a:srgbClr val="FF0000"/>
                </a:solidFill>
              </a:rPr>
              <a:t>ZCHFP SR je členom</a:t>
            </a:r>
            <a:endParaRPr lang="sk-SK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6043626" cy="4434840"/>
          </a:xfrm>
        </p:spPr>
        <p:txBody>
          <a:bodyPr>
            <a:normAutofit fontScale="92500"/>
          </a:bodyPr>
          <a:lstStyle/>
          <a:p>
            <a:pPr lvl="1"/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k-SK" dirty="0" smtClean="0"/>
              <a:t>Asociácie zamestnávateľských zväzov a združení 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AZZZ</a:t>
            </a:r>
          </a:p>
          <a:p>
            <a:pPr lvl="1"/>
            <a:endParaRPr lang="sk-SK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dirty="0" smtClean="0"/>
              <a:t>European Chemical Industry Council </a:t>
            </a:r>
            <a:r>
              <a:rPr lang="en-GB" dirty="0" smtClean="0">
                <a:solidFill>
                  <a:srgbClr val="0070C0"/>
                </a:solidFill>
              </a:rPr>
              <a:t>CEFIC</a:t>
            </a:r>
            <a:endParaRPr lang="sk-SK" dirty="0" smtClean="0"/>
          </a:p>
          <a:p>
            <a:pPr lvl="1"/>
            <a:endParaRPr lang="sk-SK" dirty="0" smtClean="0"/>
          </a:p>
          <a:p>
            <a:pPr lvl="1"/>
            <a:r>
              <a:rPr lang="en-GB" dirty="0" smtClean="0"/>
              <a:t>European Chemical Employers Group </a:t>
            </a:r>
            <a:r>
              <a:rPr lang="en-GB" dirty="0" smtClean="0">
                <a:solidFill>
                  <a:srgbClr val="0070C0"/>
                </a:solidFill>
              </a:rPr>
              <a:t>ECEG</a:t>
            </a:r>
            <a:endParaRPr lang="sk-SK" dirty="0" smtClean="0">
              <a:solidFill>
                <a:srgbClr val="0070C0"/>
              </a:solidFill>
            </a:endParaRPr>
          </a:p>
          <a:p>
            <a:pPr lvl="1"/>
            <a:endParaRPr lang="sk-SK" dirty="0" smtClean="0">
              <a:solidFill>
                <a:srgbClr val="0070C0"/>
              </a:solidFill>
            </a:endParaRPr>
          </a:p>
          <a:p>
            <a:pPr lvl="1"/>
            <a:r>
              <a:rPr lang="sk-SK" dirty="0" smtClean="0"/>
              <a:t>Spolupracuje s </a:t>
            </a:r>
            <a:r>
              <a:rPr lang="en-GB" dirty="0" smtClean="0"/>
              <a:t>Association of Plastics Manufacturers in Europe (</a:t>
            </a:r>
            <a:r>
              <a:rPr lang="en-GB" dirty="0" err="1" smtClean="0">
                <a:solidFill>
                  <a:srgbClr val="0070C0"/>
                </a:solidFill>
              </a:rPr>
              <a:t>PlasticsEurope</a:t>
            </a:r>
            <a:r>
              <a:rPr lang="en-GB" dirty="0" smtClean="0"/>
              <a:t>)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43702" y="3000372"/>
            <a:ext cx="1857388" cy="8572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702" y="4071942"/>
            <a:ext cx="1071570" cy="1143008"/>
          </a:xfrm>
          <a:prstGeom prst="rect">
            <a:avLst/>
          </a:prstGeom>
        </p:spPr>
      </p:pic>
      <p:pic>
        <p:nvPicPr>
          <p:cNvPr id="104450" name="Picture 2" descr="C:\Users\Silvia\Pictures\12487212_947902221952823_4799267683436650621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428736"/>
            <a:ext cx="923932" cy="1000132"/>
          </a:xfrm>
          <a:prstGeom prst="rect">
            <a:avLst/>
          </a:prstGeom>
          <a:noFill/>
        </p:spPr>
      </p:pic>
      <p:pic>
        <p:nvPicPr>
          <p:cNvPr id="8" name="Picture 4" descr="image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"/>
            <a:ext cx="107153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äty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619375"/>
            <a:ext cx="11736388" cy="843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>
                <a:solidFill>
                  <a:srgbClr val="FF0000"/>
                </a:solidFill>
              </a:rPr>
              <a:t>BAT a BREFs</a:t>
            </a:r>
            <a:endParaRPr lang="sk-SK" altLang="sk-SK" smtClean="0"/>
          </a:p>
        </p:txBody>
      </p:sp>
      <p:sp>
        <p:nvSpPr>
          <p:cNvPr id="45059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altLang="sk-SK" sz="1800" dirty="0" smtClean="0"/>
              <a:t>Aktivity pri spracovávaní pozície SR a pripomienkovaní </a:t>
            </a:r>
            <a:r>
              <a:rPr lang="sk-SK" altLang="sk-SK" sz="1800" dirty="0" err="1" smtClean="0"/>
              <a:t>BREF-u</a:t>
            </a:r>
            <a:r>
              <a:rPr lang="sk-SK" altLang="sk-SK" sz="1800" dirty="0" smtClean="0"/>
              <a:t> a Záverov BAT k Veľkoobjemovej výrobe organických chemikálií</a:t>
            </a:r>
          </a:p>
          <a:p>
            <a:r>
              <a:rPr lang="sk-SK" altLang="sk-SK" sz="1800" dirty="0" smtClean="0"/>
              <a:t>Rokovania na MŽP SR a pomoc pri spracovávaní pozície SR k </a:t>
            </a:r>
            <a:r>
              <a:rPr lang="sk-SK" altLang="sk-SK" sz="1800" dirty="0" err="1" smtClean="0"/>
              <a:t>Minamatskému</a:t>
            </a:r>
            <a:r>
              <a:rPr lang="sk-SK" altLang="sk-SK" sz="1800" dirty="0" smtClean="0"/>
              <a:t> balíčku o ortuti</a:t>
            </a:r>
          </a:p>
          <a:p>
            <a:r>
              <a:rPr lang="sk-SK" altLang="sk-SK" sz="1800" dirty="0" smtClean="0"/>
              <a:t>Rozposielanie aktuálnych informácií z Európskeho výboru pre IPKZ zverejňovaných na stránke výboru</a:t>
            </a:r>
          </a:p>
          <a:p>
            <a:r>
              <a:rPr lang="sk-SK" altLang="sk-SK" sz="1800" dirty="0" smtClean="0"/>
              <a:t>Doplnenie nových členov TPS pre BAT a </a:t>
            </a:r>
            <a:r>
              <a:rPr lang="sk-SK" altLang="sk-SK" sz="1800" dirty="0" err="1" smtClean="0"/>
              <a:t>BREF-y</a:t>
            </a:r>
            <a:endParaRPr lang="sk-SK" altLang="sk-SK" sz="1800" dirty="0" smtClean="0"/>
          </a:p>
          <a:p>
            <a:r>
              <a:rPr lang="sk-SK" altLang="sk-SK" sz="1800" dirty="0" smtClean="0"/>
              <a:t>Doplnenie zástupcu SR v TWG pre BAT LVOC pri EIPPCB v Seville</a:t>
            </a:r>
          </a:p>
          <a:p>
            <a:r>
              <a:rPr lang="sk-SK" altLang="sk-SK" sz="1800" dirty="0" smtClean="0"/>
              <a:t>Príprava korešpondencie pri oslovení ministrov hospodárstva a životného prostredia so žiadosťou o pomoc týkajúcou sa presadenia pripomienok SR k návrhu BREF a záverom BAT pre LVOC</a:t>
            </a:r>
          </a:p>
          <a:p>
            <a:r>
              <a:rPr lang="sk-SK" altLang="sk-SK" sz="1800" dirty="0" smtClean="0"/>
              <a:t>Rokovanie so zástupcom Centra pre BAT pri SIŽP k otázkam týkajúcim sa prípravy programu na aktualizácie existujúcich chemických </a:t>
            </a:r>
            <a:r>
              <a:rPr lang="sk-SK" altLang="sk-SK" sz="1800" dirty="0" err="1" smtClean="0"/>
              <a:t>BREF-ov</a:t>
            </a:r>
            <a:r>
              <a:rPr lang="sk-SK" altLang="sk-SK" sz="1800" dirty="0" smtClean="0"/>
              <a:t>.</a:t>
            </a:r>
          </a:p>
          <a:p>
            <a:r>
              <a:rPr lang="sk-SK" altLang="sk-SK" sz="1800" dirty="0" smtClean="0">
                <a:solidFill>
                  <a:srgbClr val="FF0000"/>
                </a:solidFill>
              </a:rPr>
              <a:t>Príprava na Nový Chemický BREF - Úprava odpadných plynov v chemickom priemysle </a:t>
            </a:r>
          </a:p>
          <a:p>
            <a:r>
              <a:rPr lang="sk-SK" altLang="sk-SK" sz="1800" dirty="0" smtClean="0">
                <a:solidFill>
                  <a:srgbClr val="FF0000"/>
                </a:solidFill>
              </a:rPr>
              <a:t>Menovanie zástupcov priemyslu do TWG</a:t>
            </a:r>
          </a:p>
          <a:p>
            <a:endParaRPr lang="sk-SK" altLang="sk-SK" sz="1800" dirty="0" smtClean="0"/>
          </a:p>
          <a:p>
            <a:endParaRPr lang="sk-SK" altLang="sk-SK" sz="1800" dirty="0" smtClean="0"/>
          </a:p>
        </p:txBody>
      </p:sp>
      <p:sp>
        <p:nvSpPr>
          <p:cNvPr id="45060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4000" smtClean="0">
                <a:solidFill>
                  <a:srgbClr val="FF0000"/>
                </a:solidFill>
              </a:rPr>
              <a:t>BREFs pre chemický priemysel</a:t>
            </a:r>
          </a:p>
        </p:txBody>
      </p:sp>
      <p:sp>
        <p:nvSpPr>
          <p:cNvPr id="4608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cs-CZ" altLang="sk-SK" sz="2000" b="1" dirty="0" err="1" smtClean="0"/>
              <a:t>Veľkoobjemové</a:t>
            </a:r>
            <a:r>
              <a:rPr lang="cs-CZ" altLang="sk-SK" sz="2000" b="1" dirty="0" smtClean="0"/>
              <a:t> organické chemikálie – </a:t>
            </a:r>
            <a:r>
              <a:rPr lang="cs-CZ" altLang="sk-SK" sz="2000" i="1" dirty="0" err="1" smtClean="0"/>
              <a:t>príprava</a:t>
            </a:r>
            <a:r>
              <a:rPr lang="cs-CZ" altLang="sk-SK" sz="2000" i="1" dirty="0" smtClean="0"/>
              <a:t> </a:t>
            </a:r>
            <a:r>
              <a:rPr lang="cs-CZ" altLang="sk-SK" sz="2000" i="1" dirty="0" err="1" smtClean="0"/>
              <a:t>finálnej</a:t>
            </a:r>
            <a:r>
              <a:rPr lang="cs-CZ" altLang="sk-SK" sz="2000" i="1" dirty="0" smtClean="0"/>
              <a:t> </a:t>
            </a:r>
            <a:r>
              <a:rPr lang="cs-CZ" altLang="sk-SK" sz="2000" i="1" dirty="0" err="1" smtClean="0"/>
              <a:t>verzie</a:t>
            </a:r>
            <a:endParaRPr lang="cs-CZ" altLang="sk-SK" sz="2000" i="1" dirty="0" smtClean="0"/>
          </a:p>
          <a:p>
            <a:r>
              <a:rPr lang="cs-CZ" altLang="sk-SK" sz="2000" b="1" dirty="0" smtClean="0"/>
              <a:t>Chlor-alkalická </a:t>
            </a:r>
            <a:r>
              <a:rPr lang="cs-CZ" altLang="sk-SK" sz="2000" b="1" dirty="0" err="1" smtClean="0"/>
              <a:t>chémia</a:t>
            </a:r>
            <a:r>
              <a:rPr lang="cs-CZ" altLang="sk-SK" sz="2000" b="1" dirty="0" smtClean="0"/>
              <a:t> - </a:t>
            </a:r>
            <a:r>
              <a:rPr lang="cs-CZ" altLang="sk-SK" sz="2000" i="1" dirty="0" err="1" smtClean="0"/>
              <a:t>Závery</a:t>
            </a:r>
            <a:r>
              <a:rPr lang="cs-CZ" altLang="sk-SK" sz="2000" i="1" dirty="0" smtClean="0"/>
              <a:t> BAT publikované</a:t>
            </a:r>
          </a:p>
          <a:p>
            <a:endParaRPr lang="cs-CZ" altLang="sk-SK" sz="2000" dirty="0" smtClean="0"/>
          </a:p>
          <a:p>
            <a:r>
              <a:rPr lang="cs-CZ" altLang="sk-SK" sz="2000" dirty="0" err="1" smtClean="0"/>
              <a:t>Revízia</a:t>
            </a:r>
            <a:r>
              <a:rPr lang="cs-CZ" altLang="sk-SK" sz="2000" dirty="0" smtClean="0"/>
              <a:t> </a:t>
            </a:r>
            <a:r>
              <a:rPr lang="cs-CZ" altLang="sk-SK" sz="2000" dirty="0" err="1" smtClean="0"/>
              <a:t>nateraz</a:t>
            </a:r>
            <a:r>
              <a:rPr lang="cs-CZ" altLang="sk-SK" sz="2000" dirty="0" smtClean="0"/>
              <a:t> neplánovaná </a:t>
            </a:r>
            <a:r>
              <a:rPr lang="cs-CZ" altLang="sk-SK" sz="2000" dirty="0" err="1" smtClean="0"/>
              <a:t>pre</a:t>
            </a:r>
            <a:r>
              <a:rPr lang="cs-CZ" altLang="sk-SK" sz="2000" dirty="0" smtClean="0"/>
              <a:t> </a:t>
            </a:r>
            <a:r>
              <a:rPr lang="cs-CZ" altLang="sk-SK" sz="2000" dirty="0" err="1" smtClean="0"/>
              <a:t>referenčné</a:t>
            </a:r>
            <a:r>
              <a:rPr lang="cs-CZ" altLang="sk-SK" sz="2000" dirty="0" smtClean="0"/>
              <a:t> dokumenty:</a:t>
            </a:r>
          </a:p>
          <a:p>
            <a:pPr lvl="1"/>
            <a:r>
              <a:rPr lang="cs-CZ" altLang="sk-SK" sz="1800" dirty="0" err="1" smtClean="0"/>
              <a:t>Špeciálne</a:t>
            </a:r>
            <a:r>
              <a:rPr lang="cs-CZ" altLang="sk-SK" sz="1800" dirty="0" smtClean="0"/>
              <a:t> anorganické chemikálie</a:t>
            </a:r>
          </a:p>
          <a:p>
            <a:pPr lvl="1"/>
            <a:r>
              <a:rPr lang="cs-CZ" altLang="sk-SK" sz="1800" dirty="0" smtClean="0"/>
              <a:t>Velkoobjemové pevné anorganické chemikálie</a:t>
            </a:r>
          </a:p>
          <a:p>
            <a:pPr lvl="1"/>
            <a:r>
              <a:rPr lang="cs-CZ" altLang="sk-SK" sz="1800" dirty="0" err="1" smtClean="0"/>
              <a:t>Veľkoobjemové</a:t>
            </a:r>
            <a:r>
              <a:rPr lang="cs-CZ" altLang="sk-SK" sz="1800" dirty="0" smtClean="0"/>
              <a:t> plynné a kapalné anorganické chemikálie</a:t>
            </a:r>
          </a:p>
          <a:p>
            <a:pPr lvl="1"/>
            <a:r>
              <a:rPr lang="cs-CZ" altLang="sk-SK" sz="1800" dirty="0" err="1" smtClean="0"/>
              <a:t>Polyméry</a:t>
            </a:r>
            <a:endParaRPr lang="sk-SK" altLang="sk-SK" sz="1800" dirty="0" smtClean="0"/>
          </a:p>
          <a:p>
            <a:pPr lvl="1"/>
            <a:r>
              <a:rPr lang="cs-CZ" altLang="sk-SK" sz="1800" dirty="0" err="1" smtClean="0"/>
              <a:t>Špeciálna</a:t>
            </a:r>
            <a:r>
              <a:rPr lang="cs-CZ" altLang="sk-SK" sz="1800" dirty="0" smtClean="0"/>
              <a:t> organická </a:t>
            </a:r>
            <a:r>
              <a:rPr lang="cs-CZ" altLang="sk-SK" sz="1800" dirty="0" err="1" smtClean="0"/>
              <a:t>chémia</a:t>
            </a:r>
            <a:endParaRPr lang="cs-CZ" altLang="sk-SK" sz="1800" dirty="0" smtClean="0"/>
          </a:p>
          <a:p>
            <a:endParaRPr lang="sk-SK" altLang="sk-SK" sz="2000" dirty="0" smtClean="0"/>
          </a:p>
          <a:p>
            <a:r>
              <a:rPr lang="sk-SK" altLang="sk-SK" sz="2000" dirty="0" smtClean="0"/>
              <a:t>Úprava odpadných plynov v chemickom priemysle – </a:t>
            </a:r>
            <a:r>
              <a:rPr lang="sk-SK" altLang="sk-SK" sz="2000" dirty="0" smtClean="0">
                <a:solidFill>
                  <a:srgbClr val="FF0000"/>
                </a:solidFill>
              </a:rPr>
              <a:t>nový -2016</a:t>
            </a:r>
          </a:p>
          <a:p>
            <a:pPr lvl="1"/>
            <a:r>
              <a:rPr lang="sk-SK" altLang="sk-SK" sz="1800" dirty="0" err="1" smtClean="0">
                <a:solidFill>
                  <a:srgbClr val="FF0000"/>
                </a:solidFill>
              </a:rPr>
              <a:t>Kick</a:t>
            </a:r>
            <a:r>
              <a:rPr lang="sk-SK" altLang="sk-SK" sz="1800" dirty="0" smtClean="0">
                <a:solidFill>
                  <a:srgbClr val="FF0000"/>
                </a:solidFill>
              </a:rPr>
              <a:t> </a:t>
            </a:r>
            <a:r>
              <a:rPr lang="sk-SK" altLang="sk-SK" sz="1800" dirty="0" err="1" smtClean="0">
                <a:solidFill>
                  <a:srgbClr val="FF0000"/>
                </a:solidFill>
              </a:rPr>
              <a:t>off</a:t>
            </a:r>
            <a:r>
              <a:rPr lang="sk-SK" altLang="sk-SK" sz="1800" dirty="0" smtClean="0">
                <a:solidFill>
                  <a:srgbClr val="FF0000"/>
                </a:solidFill>
              </a:rPr>
              <a:t> </a:t>
            </a:r>
            <a:r>
              <a:rPr lang="sk-SK" altLang="sk-SK" sz="1800" dirty="0" err="1" smtClean="0">
                <a:solidFill>
                  <a:srgbClr val="FF0000"/>
                </a:solidFill>
              </a:rPr>
              <a:t>Meeting</a:t>
            </a:r>
            <a:r>
              <a:rPr lang="sk-SK" altLang="sk-SK" sz="1800" dirty="0" smtClean="0">
                <a:solidFill>
                  <a:srgbClr val="FF0000"/>
                </a:solidFill>
              </a:rPr>
              <a:t> 2017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/>
              <a:t> </a:t>
            </a:r>
            <a:r>
              <a:rPr lang="sk-SK" altLang="sk-SK" smtClean="0">
                <a:solidFill>
                  <a:srgbClr val="FF0000"/>
                </a:solidFill>
              </a:rPr>
              <a:t>Vody</a:t>
            </a:r>
          </a:p>
        </p:txBody>
      </p:sp>
      <p:sp>
        <p:nvSpPr>
          <p:cNvPr id="48131" name="Zástupný symbol obsahu 2"/>
          <p:cNvSpPr>
            <a:spLocks noGrp="1"/>
          </p:cNvSpPr>
          <p:nvPr>
            <p:ph idx="1"/>
          </p:nvPr>
        </p:nvSpPr>
        <p:spPr>
          <a:xfrm>
            <a:off x="539750" y="1628775"/>
            <a:ext cx="8415338" cy="4503738"/>
          </a:xfrm>
        </p:spPr>
        <p:txBody>
          <a:bodyPr/>
          <a:lstStyle/>
          <a:p>
            <a:endParaRPr lang="sk-SK" altLang="sk-SK" sz="2000" smtClean="0"/>
          </a:p>
          <a:p>
            <a:r>
              <a:rPr lang="sk-SK" altLang="sk-SK" sz="1800" smtClean="0"/>
              <a:t>Aktívna komunikácia  so sekciou vôd MŽP SR ohľadom plnenia úloh z Vodného plánu SR v prvom plánovacom období  do roku 2015 a príprava úloh a opatrení pre nové plánovacie obdobie na roky 2016-2021 vo väzbe na dobrý  chemický a ekologický stav vôd vo vodných útvaroch. Uvedené stretnutia tvorili aj odrazový mostík, na úvodné konzultácie ohľadom nového plánu pre druhé plánovacie obdobie na roky 2016-2021.</a:t>
            </a:r>
          </a:p>
          <a:p>
            <a:r>
              <a:rPr lang="sk-SK" altLang="sk-SK" sz="1800" smtClean="0"/>
              <a:t>V rámci novelizácie právnych predpisov SR v oblasti vodného hospodárstva boli prerokované s MŽP SR  naše návrhy na aplikáciu Environmentálnych noriem kvality povrchových vôd a ich vyhodnocovanie v druhom plánovacom období. v rokoch 2016-2021, návrhy na úpravu zákona o vodách, nariadenie vlády č. 755 / 2004 o poplatkoch a predpisy ohľadom skladovania a manipulácie so škodlivými látkami.</a:t>
            </a:r>
          </a:p>
          <a:p>
            <a:endParaRPr lang="sk-SK" altLang="sk-SK" sz="1600" smtClean="0"/>
          </a:p>
        </p:txBody>
      </p:sp>
      <p:sp>
        <p:nvSpPr>
          <p:cNvPr id="48132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>
                <a:solidFill>
                  <a:srgbClr val="FF0000"/>
                </a:solidFill>
              </a:rPr>
              <a:t>Odpady</a:t>
            </a:r>
          </a:p>
        </p:txBody>
      </p:sp>
      <p:sp>
        <p:nvSpPr>
          <p:cNvPr id="49155" name="Zástupný symbol obsahu 2"/>
          <p:cNvSpPr>
            <a:spLocks noGrp="1"/>
          </p:cNvSpPr>
          <p:nvPr>
            <p:ph idx="1"/>
          </p:nvPr>
        </p:nvSpPr>
        <p:spPr>
          <a:xfrm>
            <a:off x="755650" y="2017713"/>
            <a:ext cx="8199438" cy="42910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k-SK" altLang="sk-SK" sz="1600" smtClean="0"/>
              <a:t>Zákon č. 79/2015 Z. z. o odpadoch a o zmene a doplnení niektorých zákonov (ďalej len nový zákon) bol schválený Národnou radou Slovenskej republiky dňa 17. marca 2015. Zákon nadobudol účinnosť 1. januára 2016 (s výnimkami ustanovenými v čl. VIII). </a:t>
            </a:r>
          </a:p>
          <a:p>
            <a:pPr>
              <a:buFont typeface="Wingdings" pitchFamily="2" charset="2"/>
              <a:buNone/>
            </a:pPr>
            <a:r>
              <a:rPr lang="sk-SK" altLang="sk-SK" sz="1600" smtClean="0"/>
              <a:t>Nový zákon obsahuje rozhodujúce zmeny oproti súčasnému stavu v odpadovom hospodárstve: </a:t>
            </a:r>
          </a:p>
          <a:p>
            <a:r>
              <a:rPr lang="sk-SK" altLang="sk-SK" sz="1600" smtClean="0"/>
              <a:t>Zrušenie Recyklačného fondu (RF)</a:t>
            </a:r>
          </a:p>
          <a:p>
            <a:r>
              <a:rPr lang="sk-SK" altLang="sk-SK" sz="1600" smtClean="0"/>
              <a:t>Vznik a fungovanie </a:t>
            </a:r>
            <a:r>
              <a:rPr lang="sk-SK" altLang="sk-SK" sz="1600" b="1" smtClean="0"/>
              <a:t>organizácií zodpovednosti výrobcov (OZV), </a:t>
            </a:r>
            <a:r>
              <a:rPr lang="sk-SK" altLang="sk-SK" sz="1600" smtClean="0"/>
              <a:t>ktoré nahradia plnenie povinností prostredníctvom </a:t>
            </a:r>
            <a:r>
              <a:rPr lang="sk-SK" altLang="sk-SK" sz="1600" b="1" smtClean="0"/>
              <a:t>kolektívnych organizácií </a:t>
            </a:r>
            <a:r>
              <a:rPr lang="sk-SK" altLang="sk-SK" sz="1600" smtClean="0"/>
              <a:t>(pre batérie, elektrozariadenia, vozidlá, pneumatiky) a </a:t>
            </a:r>
            <a:r>
              <a:rPr lang="sk-SK" altLang="sk-SK" sz="1600" b="1" smtClean="0"/>
              <a:t>oprávnených organizácií </a:t>
            </a:r>
            <a:r>
              <a:rPr lang="sk-SK" altLang="sk-SK" sz="1600" smtClean="0"/>
              <a:t>(pre obaly) a zrušenie povinnosti výrobcov a dovozcov platiť relevantný príspevok do RF</a:t>
            </a:r>
          </a:p>
          <a:p>
            <a:r>
              <a:rPr lang="sk-SK" altLang="sk-SK" sz="1600" smtClean="0"/>
              <a:t>zavádza sa povinnosť autorizácie OZV, ktorú bude udeľovať MŽP SR. </a:t>
            </a:r>
          </a:p>
          <a:p>
            <a:r>
              <a:rPr lang="sk-SK" altLang="sk-SK" sz="1600" smtClean="0"/>
              <a:t>Výrazné sprísnenie podmienok a kontroly výkupu kovového odpadu od fyzických osôb – nepodnikateľov a zákaz ukladať na skládky odpadov vytriedené  zložky komunálneho odpadu.</a:t>
            </a:r>
          </a:p>
          <a:p>
            <a:endParaRPr lang="sk-SK" altLang="sk-SK" sz="2000" smtClean="0"/>
          </a:p>
        </p:txBody>
      </p:sp>
      <p:sp>
        <p:nvSpPr>
          <p:cNvPr id="49156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 smtClean="0">
                <a:solidFill>
                  <a:srgbClr val="FF0000"/>
                </a:solidFill>
              </a:rPr>
              <a:t>    BOZP</a:t>
            </a:r>
          </a:p>
        </p:txBody>
      </p:sp>
      <p:sp>
        <p:nvSpPr>
          <p:cNvPr id="34819" name="Zástupný symbol obsahu 2"/>
          <p:cNvSpPr>
            <a:spLocks noGrp="1"/>
          </p:cNvSpPr>
          <p:nvPr>
            <p:ph idx="1"/>
          </p:nvPr>
        </p:nvSpPr>
        <p:spPr>
          <a:xfrm>
            <a:off x="857224" y="2143116"/>
            <a:ext cx="7829576" cy="4181484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sk-SK" sz="1800" b="1" dirty="0" smtClean="0"/>
              <a:t>Aktivity </a:t>
            </a:r>
            <a:r>
              <a:rPr lang="sk-SK" sz="1800" b="1" dirty="0"/>
              <a:t>PS v hodnotenom období</a:t>
            </a:r>
            <a:endParaRPr lang="sk-SK" sz="1800" dirty="0"/>
          </a:p>
          <a:p>
            <a:pPr>
              <a:defRPr/>
            </a:pPr>
            <a:r>
              <a:rPr lang="sk-SK" sz="1800" dirty="0" smtClean="0"/>
              <a:t>Aktívna účasť na príprave a realizácii Seminára </a:t>
            </a:r>
            <a:r>
              <a:rPr lang="sk-SK" sz="1800" dirty="0" err="1" smtClean="0"/>
              <a:t>Responsible</a:t>
            </a:r>
            <a:r>
              <a:rPr lang="sk-SK" sz="1800" dirty="0" smtClean="0"/>
              <a:t> </a:t>
            </a:r>
            <a:r>
              <a:rPr lang="sk-SK" sz="1800" dirty="0" err="1" smtClean="0"/>
              <a:t>Care</a:t>
            </a:r>
            <a:r>
              <a:rPr lang="sk-SK" sz="1800" dirty="0" smtClean="0"/>
              <a:t>, BOZP a OPP 22.4.2016 v Hoteli Relax Inn v Šoporni.</a:t>
            </a:r>
          </a:p>
          <a:p>
            <a:pPr>
              <a:defRPr/>
            </a:pPr>
            <a:r>
              <a:rPr lang="sk-SK" sz="1800" dirty="0" smtClean="0"/>
              <a:t>Informácie o aktivitách v rámci ZCHFP SR</a:t>
            </a:r>
          </a:p>
          <a:p>
            <a:pPr>
              <a:defRPr/>
            </a:pPr>
            <a:r>
              <a:rPr lang="sk-SK" sz="1800" dirty="0" smtClean="0"/>
              <a:t>Informácia o aktivitách NIP, KOZ, AZZZ SR vo vzťahu k pôsobnosti ZCHFP SR</a:t>
            </a:r>
          </a:p>
          <a:p>
            <a:pPr>
              <a:defRPr/>
            </a:pPr>
            <a:r>
              <a:rPr lang="sk-SK" sz="1800" dirty="0" smtClean="0"/>
              <a:t>Pripomienkovanie legislatívnych návrhov súvisiacich s problematikou BOZP a OPP</a:t>
            </a:r>
          </a:p>
          <a:p>
            <a:pPr>
              <a:defRPr/>
            </a:pPr>
            <a:r>
              <a:rPr lang="sk-SK" sz="1800" dirty="0" smtClean="0"/>
              <a:t>Monitorovanie praktického uplatňovania legislatívy o BOZP a OPP a jej dopad na podniky chemického a farmaceutického priemyslu. </a:t>
            </a:r>
          </a:p>
          <a:p>
            <a:pPr>
              <a:defRPr/>
            </a:pPr>
            <a:endParaRPr lang="sk-SK" altLang="sk-SK" sz="1800" dirty="0" smtClean="0"/>
          </a:p>
        </p:txBody>
      </p:sp>
      <p:sp>
        <p:nvSpPr>
          <p:cNvPr id="50180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 smtClean="0">
                <a:solidFill>
                  <a:srgbClr val="FF0000"/>
                </a:solidFill>
              </a:rPr>
              <a:t>  Odborné vzdelávanie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85786" y="1935480"/>
            <a:ext cx="7901014" cy="438912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sk-SK" sz="20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k-SK" sz="2000" b="1" dirty="0" smtClean="0"/>
              <a:t>Národné projekty </a:t>
            </a:r>
            <a:r>
              <a:rPr lang="sk-SK" sz="2000" dirty="0" smtClean="0"/>
              <a:t>(ukončenie 2015)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sk-SK" sz="20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k-SK" sz="2000" b="1" dirty="0" smtClean="0"/>
              <a:t>Rozvoj stredného odborného vzdelávania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sk-SK" sz="2000" b="1" dirty="0" smtClean="0"/>
              <a:t>Národná sústava kvalifikácií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sk-SK" sz="2000" b="1" dirty="0" smtClean="0"/>
              <a:t>Národná sústava povolaní III </a:t>
            </a:r>
          </a:p>
          <a:p>
            <a:pPr>
              <a:defRPr/>
            </a:pPr>
            <a:endParaRPr lang="sk-SK" sz="2000" dirty="0" smtClean="0"/>
          </a:p>
          <a:p>
            <a:pPr>
              <a:defRPr/>
            </a:pPr>
            <a:r>
              <a:rPr lang="sk-SK" sz="2000" dirty="0" smtClean="0"/>
              <a:t>Sektorová rada Chémia a farmácia</a:t>
            </a:r>
            <a:endParaRPr lang="sk-SK" sz="2000" dirty="0"/>
          </a:p>
        </p:txBody>
      </p:sp>
      <p:sp>
        <p:nvSpPr>
          <p:cNvPr id="51204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/>
              <a:t>  </a:t>
            </a:r>
            <a:r>
              <a:rPr lang="sk-SK" altLang="sk-SK" smtClean="0">
                <a:solidFill>
                  <a:srgbClr val="FF0000"/>
                </a:solidFill>
              </a:rPr>
              <a:t>Farmácia</a:t>
            </a:r>
          </a:p>
        </p:txBody>
      </p:sp>
      <p:sp>
        <p:nvSpPr>
          <p:cNvPr id="43011" name="Zástupný symbol obsahu 2"/>
          <p:cNvSpPr>
            <a:spLocks noGrp="1"/>
          </p:cNvSpPr>
          <p:nvPr>
            <p:ph idx="1"/>
          </p:nvPr>
        </p:nvSpPr>
        <p:spPr>
          <a:xfrm>
            <a:off x="571472" y="2285992"/>
            <a:ext cx="7715304" cy="403860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sk-SK" sz="1600" b="1" dirty="0" smtClean="0"/>
              <a:t>Základné poslanie PK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sk-SK" sz="1600" dirty="0" smtClean="0"/>
          </a:p>
          <a:p>
            <a:pPr>
              <a:defRPr/>
            </a:pPr>
            <a:r>
              <a:rPr lang="sk-SK" sz="1600" dirty="0" smtClean="0"/>
              <a:t>Aktívnou vzájomnou spoluprácou farmaceutických asociácií a spoločností </a:t>
            </a:r>
          </a:p>
          <a:p>
            <a:pPr>
              <a:defRPr/>
            </a:pPr>
            <a:r>
              <a:rPr lang="sk-SK" sz="1600" dirty="0" smtClean="0"/>
              <a:t>podporovať aktivity, </a:t>
            </a:r>
          </a:p>
          <a:p>
            <a:pPr>
              <a:defRPr/>
            </a:pPr>
            <a:r>
              <a:rPr lang="sk-SK" sz="1600" dirty="0" smtClean="0"/>
              <a:t>legislatívne zmeny a úpravy </a:t>
            </a:r>
          </a:p>
          <a:p>
            <a:pPr>
              <a:defRPr/>
            </a:pPr>
            <a:r>
              <a:rPr lang="sk-SK" sz="1600" dirty="0" smtClean="0"/>
              <a:t>zamerané na prospech pacienta </a:t>
            </a:r>
          </a:p>
          <a:p>
            <a:pPr>
              <a:defRPr/>
            </a:pPr>
            <a:r>
              <a:rPr lang="sk-SK" sz="1600" dirty="0" smtClean="0"/>
              <a:t>a dostupnosť moderných nových účinných liečiv v SR.</a:t>
            </a:r>
          </a:p>
          <a:p>
            <a:pPr>
              <a:buFont typeface="Wingdings" pitchFamily="2" charset="2"/>
              <a:buNone/>
              <a:defRPr/>
            </a:pPr>
            <a:endParaRPr lang="sk-SK" sz="16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sk-SK" sz="1600" b="1" dirty="0" smtClean="0"/>
              <a:t>Novela Zákona o liekoch </a:t>
            </a:r>
          </a:p>
          <a:p>
            <a:pPr>
              <a:buFont typeface="Wingdings" pitchFamily="2" charset="2"/>
              <a:buNone/>
              <a:defRPr/>
            </a:pPr>
            <a:endParaRPr lang="sk-SK" altLang="sk-SK" sz="1600" dirty="0" smtClean="0"/>
          </a:p>
        </p:txBody>
      </p:sp>
      <p:sp>
        <p:nvSpPr>
          <p:cNvPr id="52228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714348" y="704088"/>
            <a:ext cx="7972452" cy="1143000"/>
          </a:xfrm>
        </p:spPr>
        <p:txBody>
          <a:bodyPr/>
          <a:lstStyle/>
          <a:p>
            <a:r>
              <a:rPr lang="sk-SK" altLang="sk-SK" dirty="0" smtClean="0">
                <a:solidFill>
                  <a:srgbClr val="FF0000"/>
                </a:solidFill>
              </a:rPr>
              <a:t>REACH</a:t>
            </a:r>
          </a:p>
        </p:txBody>
      </p:sp>
      <p:sp>
        <p:nvSpPr>
          <p:cNvPr id="54275" name="Zástupný symbol obsahu 2"/>
          <p:cNvSpPr>
            <a:spLocks noGrp="1"/>
          </p:cNvSpPr>
          <p:nvPr>
            <p:ph idx="1"/>
          </p:nvPr>
        </p:nvSpPr>
        <p:spPr>
          <a:xfrm>
            <a:off x="571472" y="1935480"/>
            <a:ext cx="8115328" cy="4389120"/>
          </a:xfrm>
        </p:spPr>
        <p:txBody>
          <a:bodyPr/>
          <a:lstStyle/>
          <a:p>
            <a:r>
              <a:rPr lang="sk-SK" altLang="sk-SK" sz="1800" dirty="0" smtClean="0"/>
              <a:t>Príprava a realizácia </a:t>
            </a:r>
            <a:r>
              <a:rPr lang="sk-SK" altLang="sk-SK" sz="1800" b="1" dirty="0" smtClean="0"/>
              <a:t>spoločného zasadnutia PS pre REACH a PK pre </a:t>
            </a:r>
            <a:r>
              <a:rPr lang="sk-SK" altLang="sk-SK" sz="1800" b="1" dirty="0" err="1" smtClean="0"/>
              <a:t>Responsible</a:t>
            </a:r>
            <a:r>
              <a:rPr lang="sk-SK" altLang="sk-SK" sz="1800" b="1" dirty="0" smtClean="0"/>
              <a:t> </a:t>
            </a:r>
            <a:r>
              <a:rPr lang="sk-SK" altLang="sk-SK" sz="1800" b="1" dirty="0" err="1" smtClean="0"/>
              <a:t>Care</a:t>
            </a:r>
            <a:r>
              <a:rPr lang="sk-SK" altLang="sk-SK" sz="1800" dirty="0" smtClean="0"/>
              <a:t> </a:t>
            </a:r>
          </a:p>
          <a:p>
            <a:r>
              <a:rPr lang="sk-SK" altLang="sk-SK" sz="1800" dirty="0" smtClean="0"/>
              <a:t>Príprava a realizácia seminára </a:t>
            </a:r>
            <a:r>
              <a:rPr lang="sk-SK" altLang="sk-SK" sz="1800" b="1" dirty="0" smtClean="0"/>
              <a:t>Chemická legislatíva – aktuálne povinnosti 2016</a:t>
            </a:r>
            <a:r>
              <a:rPr lang="sk-SK" altLang="sk-SK" sz="1800" dirty="0" smtClean="0"/>
              <a:t> (24.4.2016)</a:t>
            </a:r>
          </a:p>
          <a:p>
            <a:r>
              <a:rPr lang="sk-SK" altLang="sk-SK" sz="1800" dirty="0" smtClean="0"/>
              <a:t>Príprava Konferencie Chémia 2016</a:t>
            </a:r>
          </a:p>
          <a:p>
            <a:r>
              <a:rPr lang="sk-SK" altLang="sk-SK" sz="1800" dirty="0" smtClean="0"/>
              <a:t>Poradenstvo v oblasti Nariadenia REACH a Nariadenia o Klasifikácii, balení a označovaní chemických látok a zmesí.</a:t>
            </a:r>
          </a:p>
          <a:p>
            <a:r>
              <a:rPr lang="sk-SK" altLang="sk-SK" sz="1800" dirty="0" smtClean="0"/>
              <a:t>Zmluvné poradenstvo</a:t>
            </a:r>
          </a:p>
          <a:p>
            <a:endParaRPr lang="sk-SK" altLang="sk-SK" sz="1800" dirty="0" smtClean="0"/>
          </a:p>
        </p:txBody>
      </p:sp>
      <p:sp>
        <p:nvSpPr>
          <p:cNvPr id="54276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1143000"/>
          </a:xfrm>
        </p:spPr>
        <p:txBody>
          <a:bodyPr/>
          <a:lstStyle/>
          <a:p>
            <a:r>
              <a:rPr lang="sk-SK" altLang="sk-SK" dirty="0" err="1" smtClean="0">
                <a:solidFill>
                  <a:srgbClr val="FF0000"/>
                </a:solidFill>
              </a:rPr>
              <a:t>Responsible</a:t>
            </a:r>
            <a:r>
              <a:rPr lang="sk-SK" altLang="sk-SK" dirty="0" smtClean="0">
                <a:solidFill>
                  <a:srgbClr val="FF0000"/>
                </a:solidFill>
              </a:rPr>
              <a:t> </a:t>
            </a:r>
            <a:r>
              <a:rPr lang="sk-SK" altLang="sk-SK" dirty="0" err="1" smtClean="0">
                <a:solidFill>
                  <a:srgbClr val="FF0000"/>
                </a:solidFill>
              </a:rPr>
              <a:t>Care</a:t>
            </a:r>
            <a:endParaRPr lang="sk-SK" dirty="0"/>
          </a:p>
        </p:txBody>
      </p:sp>
      <p:pic>
        <p:nvPicPr>
          <p:cNvPr id="4" name="Zástupný symbol obsahu 3" descr="Responsible Care_80x200_F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1795745" cy="4389437"/>
          </a:xfrm>
        </p:spPr>
      </p:pic>
      <p:sp>
        <p:nvSpPr>
          <p:cNvPr id="5" name="Obdĺžnik 4"/>
          <p:cNvSpPr/>
          <p:nvPr/>
        </p:nvSpPr>
        <p:spPr>
          <a:xfrm>
            <a:off x="2928926" y="2274838"/>
            <a:ext cx="5715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altLang="sk-SK" dirty="0" smtClean="0"/>
              <a:t>Zber a </a:t>
            </a:r>
            <a:r>
              <a:rPr lang="sk-SK" altLang="sk-SK" dirty="0" err="1" smtClean="0"/>
              <a:t>sumarizácia</a:t>
            </a:r>
            <a:r>
              <a:rPr lang="sk-SK" altLang="sk-SK" dirty="0" smtClean="0"/>
              <a:t> ukazovateľov činnosti RC za rok 2014 a 2015</a:t>
            </a:r>
          </a:p>
          <a:p>
            <a:endParaRPr lang="sk-SK" altLang="sk-SK" dirty="0" smtClean="0"/>
          </a:p>
          <a:p>
            <a:r>
              <a:rPr lang="sk-SK" altLang="sk-SK" dirty="0" smtClean="0"/>
              <a:t>Aktualizácia </a:t>
            </a:r>
            <a:r>
              <a:rPr lang="sk-SK" altLang="sk-SK" dirty="0" err="1" smtClean="0"/>
              <a:t>webstránky</a:t>
            </a:r>
            <a:r>
              <a:rPr lang="sk-SK" altLang="sk-SK" dirty="0" smtClean="0"/>
              <a:t>  </a:t>
            </a:r>
            <a:r>
              <a:rPr lang="sk-SK" altLang="sk-SK" u="sng" dirty="0" err="1" smtClean="0">
                <a:hlinkClick r:id="rId3"/>
              </a:rPr>
              <a:t>www.rcsk.sk</a:t>
            </a:r>
            <a:endParaRPr lang="sk-SK" altLang="sk-SK" u="sng" dirty="0" smtClean="0"/>
          </a:p>
          <a:p>
            <a:endParaRPr lang="sk-SK" altLang="sk-SK" dirty="0" smtClean="0"/>
          </a:p>
          <a:p>
            <a:r>
              <a:rPr lang="sk-SK" altLang="sk-SK" dirty="0" smtClean="0"/>
              <a:t>Hodnotenie a </a:t>
            </a:r>
            <a:r>
              <a:rPr lang="sk-SK" altLang="sk-SK" dirty="0" err="1" smtClean="0"/>
              <a:t>cerifikácia</a:t>
            </a:r>
            <a:r>
              <a:rPr lang="sk-SK" altLang="sk-SK" dirty="0" smtClean="0"/>
              <a:t> spoločností, udelenie Certifikátu s právom používať logo </a:t>
            </a:r>
            <a:r>
              <a:rPr lang="sk-SK" altLang="sk-SK" dirty="0" err="1" smtClean="0"/>
              <a:t>Responsible</a:t>
            </a:r>
            <a:r>
              <a:rPr lang="sk-SK" altLang="sk-SK" dirty="0" smtClean="0"/>
              <a:t> </a:t>
            </a:r>
            <a:r>
              <a:rPr lang="sk-SK" altLang="sk-SK" dirty="0" err="1" smtClean="0"/>
              <a:t>Care</a:t>
            </a:r>
            <a:r>
              <a:rPr lang="sk-SK" altLang="sk-SK" dirty="0" smtClean="0"/>
              <a:t>.</a:t>
            </a:r>
          </a:p>
          <a:p>
            <a:endParaRPr lang="sk-SK" altLang="sk-SK" dirty="0" smtClean="0"/>
          </a:p>
          <a:p>
            <a:r>
              <a:rPr lang="sk-SK" altLang="sk-SK" dirty="0" smtClean="0"/>
              <a:t>Príprava a realizácie Seminára  </a:t>
            </a:r>
          </a:p>
          <a:p>
            <a:r>
              <a:rPr lang="sk-SK" altLang="sk-SK" dirty="0" err="1" smtClean="0"/>
              <a:t>Responsible</a:t>
            </a:r>
            <a:r>
              <a:rPr lang="sk-SK" altLang="sk-SK" dirty="0" smtClean="0"/>
              <a:t> </a:t>
            </a:r>
            <a:r>
              <a:rPr lang="sk-SK" altLang="sk-SK" dirty="0" err="1" smtClean="0"/>
              <a:t>Care</a:t>
            </a:r>
            <a:r>
              <a:rPr lang="sk-SK" altLang="sk-SK" dirty="0" smtClean="0"/>
              <a:t> a BOZP – apríl 2016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1" smtClean="0"/>
              <a:t>Export from the SR in 2014. The order of six most significant sectors of the Slovak industry (Million EUR)</a:t>
            </a:r>
            <a:r>
              <a:rPr lang="sk-SK" sz="1800" smtClean="0"/>
              <a:t/>
            </a:r>
            <a:br>
              <a:rPr lang="sk-SK" sz="1800" smtClean="0"/>
            </a:br>
            <a:endParaRPr lang="sk-SK" sz="1800" smtClean="0"/>
          </a:p>
        </p:txBody>
      </p:sp>
      <p:sp>
        <p:nvSpPr>
          <p:cNvPr id="1028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smtClean="0"/>
          </a:p>
        </p:txBody>
      </p:sp>
      <p:graphicFrame>
        <p:nvGraphicFramePr>
          <p:cNvPr id="1026" name="Objekt 2"/>
          <p:cNvGraphicFramePr>
            <a:graphicFrameLocks noGrp="1"/>
          </p:cNvGraphicFramePr>
          <p:nvPr>
            <p:ph idx="1"/>
          </p:nvPr>
        </p:nvGraphicFramePr>
        <p:xfrm>
          <a:off x="1182688" y="2017713"/>
          <a:ext cx="7772400" cy="4114800"/>
        </p:xfrm>
        <a:graphic>
          <a:graphicData uri="http://schemas.openxmlformats.org/presentationml/2006/ole">
            <p:oleObj spid="_x0000_s3074" r:id="rId3" imgW="7773074" imgH="4115157" progId="Excel.Sheet.8">
              <p:embed/>
            </p:oleObj>
          </a:graphicData>
        </a:graphic>
      </p:graphicFrame>
      <p:sp>
        <p:nvSpPr>
          <p:cNvPr id="7" name="Blesk 6"/>
          <p:cNvSpPr/>
          <p:nvPr/>
        </p:nvSpPr>
        <p:spPr>
          <a:xfrm rot="960000">
            <a:off x="3906838" y="2333625"/>
            <a:ext cx="971550" cy="1563688"/>
          </a:xfrm>
          <a:prstGeom prst="lightningBol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38" y="704088"/>
            <a:ext cx="7615262" cy="1143000"/>
          </a:xfrm>
        </p:spPr>
        <p:txBody>
          <a:bodyPr/>
          <a:lstStyle/>
          <a:p>
            <a:r>
              <a:rPr lang="sk-SK" altLang="sk-SK" dirty="0" err="1" smtClean="0">
                <a:solidFill>
                  <a:srgbClr val="FF0000"/>
                </a:solidFill>
              </a:rPr>
              <a:t>Responsible</a:t>
            </a:r>
            <a:r>
              <a:rPr lang="sk-SK" altLang="sk-SK" dirty="0" smtClean="0">
                <a:solidFill>
                  <a:srgbClr val="FF0000"/>
                </a:solidFill>
              </a:rPr>
              <a:t> </a:t>
            </a:r>
            <a:r>
              <a:rPr lang="sk-SK" altLang="sk-SK" dirty="0" err="1" smtClean="0">
                <a:solidFill>
                  <a:srgbClr val="FF0000"/>
                </a:solidFill>
              </a:rPr>
              <a:t>Care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8662" y="1935480"/>
            <a:ext cx="7758138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sk-SK" sz="1800" dirty="0" smtClean="0"/>
              <a:t>Na základe hodnotenia a verifikácie bolo udelené právo používať logo </a:t>
            </a:r>
            <a:r>
              <a:rPr lang="sk-SK" sz="1800" dirty="0" err="1" smtClean="0"/>
              <a:t>Responsible</a:t>
            </a:r>
            <a:r>
              <a:rPr lang="sk-SK" sz="1800" dirty="0" smtClean="0"/>
              <a:t> </a:t>
            </a:r>
            <a:r>
              <a:rPr lang="sk-SK" sz="1800" dirty="0" err="1" smtClean="0"/>
              <a:t>Care</a:t>
            </a:r>
            <a:r>
              <a:rPr lang="sk-SK" sz="1800" dirty="0" smtClean="0"/>
              <a:t>  spoločnostiam:</a:t>
            </a:r>
          </a:p>
          <a:p>
            <a:pPr>
              <a:buFont typeface="Wingdings" pitchFamily="2" charset="2"/>
              <a:buNone/>
              <a:defRPr/>
            </a:pPr>
            <a:endParaRPr lang="sk-SK" sz="1800" dirty="0" smtClean="0"/>
          </a:p>
          <a:p>
            <a:pPr algn="ctr"/>
            <a:r>
              <a:rPr lang="sk-SK" sz="1800" b="1" dirty="0" err="1" smtClean="0"/>
              <a:t>Azelis</a:t>
            </a:r>
            <a:r>
              <a:rPr lang="sk-SK" sz="1800" b="1" dirty="0" smtClean="0"/>
              <a:t> Slovakia, s.r.o.</a:t>
            </a:r>
          </a:p>
          <a:p>
            <a:pPr algn="ctr"/>
            <a:r>
              <a:rPr lang="sk-SK" sz="1800" b="1" dirty="0" smtClean="0"/>
              <a:t>BRENNTAG Slovakia, s.r.o.</a:t>
            </a:r>
            <a:r>
              <a:rPr lang="sk-SK" sz="1800" dirty="0" smtClean="0"/>
              <a:t> </a:t>
            </a:r>
          </a:p>
          <a:p>
            <a:pPr algn="ctr"/>
            <a:r>
              <a:rPr lang="sk-SK" sz="1800" b="1" dirty="0" err="1" smtClean="0"/>
              <a:t>Continental</a:t>
            </a:r>
            <a:r>
              <a:rPr lang="sk-SK" sz="1800" b="1" dirty="0" smtClean="0"/>
              <a:t> Matador </a:t>
            </a:r>
            <a:r>
              <a:rPr lang="sk-SK" sz="1800" b="1" dirty="0" err="1" smtClean="0"/>
              <a:t>Rubber</a:t>
            </a:r>
            <a:r>
              <a:rPr lang="sk-SK" sz="1800" b="1" dirty="0" smtClean="0"/>
              <a:t>, s.r.o.</a:t>
            </a:r>
            <a:r>
              <a:rPr lang="sk-SK" sz="1800" dirty="0" smtClean="0"/>
              <a:t> </a:t>
            </a:r>
          </a:p>
          <a:p>
            <a:pPr algn="ctr"/>
            <a:r>
              <a:rPr lang="sk-SK" sz="1800" b="1" dirty="0" err="1" smtClean="0"/>
              <a:t>Duslo</a:t>
            </a:r>
            <a:r>
              <a:rPr lang="sk-SK" sz="1800" b="1" dirty="0" smtClean="0"/>
              <a:t>, a.s.</a:t>
            </a:r>
            <a:r>
              <a:rPr lang="sk-SK" sz="1800" dirty="0" smtClean="0"/>
              <a:t> </a:t>
            </a:r>
            <a:r>
              <a:rPr lang="sk-SK" sz="1800" b="1" dirty="0" smtClean="0"/>
              <a:t>FORTISCHEM, a.s.</a:t>
            </a:r>
            <a:r>
              <a:rPr lang="sk-SK" sz="1800" dirty="0" smtClean="0"/>
              <a:t> </a:t>
            </a:r>
          </a:p>
          <a:p>
            <a:pPr algn="ctr"/>
            <a:r>
              <a:rPr lang="sk-SK" sz="1800" b="1" dirty="0" err="1" smtClean="0"/>
              <a:t>Chemko</a:t>
            </a:r>
            <a:r>
              <a:rPr lang="sk-SK" sz="1800" b="1" dirty="0" smtClean="0"/>
              <a:t>, a.s. Slovakia</a:t>
            </a:r>
            <a:r>
              <a:rPr lang="sk-SK" sz="1800" dirty="0" smtClean="0"/>
              <a:t>  </a:t>
            </a:r>
          </a:p>
          <a:p>
            <a:pPr algn="ctr"/>
            <a:r>
              <a:rPr lang="sk-SK" sz="1800" b="1" dirty="0" err="1" smtClean="0"/>
              <a:t>Chemosvit</a:t>
            </a:r>
            <a:r>
              <a:rPr lang="sk-SK" sz="1800" b="1" dirty="0" smtClean="0"/>
              <a:t>, a.s.</a:t>
            </a:r>
            <a:r>
              <a:rPr lang="sk-SK" sz="1800" dirty="0" smtClean="0"/>
              <a:t> </a:t>
            </a:r>
          </a:p>
          <a:p>
            <a:pPr algn="ctr"/>
            <a:r>
              <a:rPr lang="sk-SK" sz="1800" b="1" dirty="0" err="1" smtClean="0"/>
              <a:t>Saneca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Pharmaceuticals</a:t>
            </a:r>
            <a:r>
              <a:rPr lang="sk-SK" sz="1800" b="1" dirty="0" smtClean="0"/>
              <a:t>, a.s.</a:t>
            </a:r>
            <a:r>
              <a:rPr lang="sk-SK" sz="1800" dirty="0" smtClean="0"/>
              <a:t> </a:t>
            </a:r>
          </a:p>
          <a:p>
            <a:pPr algn="ctr"/>
            <a:r>
              <a:rPr lang="sk-SK" sz="1800" b="1" dirty="0" smtClean="0"/>
              <a:t>SLOVECA, </a:t>
            </a:r>
            <a:r>
              <a:rPr lang="sk-SK" sz="1800" b="1" dirty="0" err="1" smtClean="0"/>
              <a:t>Sasol</a:t>
            </a:r>
            <a:r>
              <a:rPr lang="sk-SK" sz="1800" b="1" dirty="0" smtClean="0"/>
              <a:t> Slovakia spol. s r.o..</a:t>
            </a:r>
            <a:r>
              <a:rPr lang="sk-SK" sz="1800" dirty="0" smtClean="0"/>
              <a:t> </a:t>
            </a:r>
          </a:p>
          <a:p>
            <a:pPr algn="ctr"/>
            <a:r>
              <a:rPr lang="sk-SK" sz="1800" b="1" dirty="0" smtClean="0"/>
              <a:t>VUCHT, a.s.</a:t>
            </a:r>
            <a:r>
              <a:rPr lang="sk-SK" sz="1800" dirty="0" smtClean="0"/>
              <a:t> </a:t>
            </a:r>
          </a:p>
          <a:p>
            <a:pPr algn="ctr"/>
            <a:r>
              <a:rPr lang="sk-SK" sz="1800" b="1" dirty="0" smtClean="0"/>
              <a:t>VUCHV, a.s.</a:t>
            </a:r>
            <a:r>
              <a:rPr lang="sk-SK" sz="1800" dirty="0" smtClean="0"/>
              <a:t> </a:t>
            </a:r>
            <a:endParaRPr lang="sk-SK" sz="18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csk.sk/img/verifikacia2015/DUSLO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-214338"/>
            <a:ext cx="5667375" cy="802005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sk-SK" smtClean="0"/>
          </a:p>
        </p:txBody>
      </p:sp>
      <p:sp>
        <p:nvSpPr>
          <p:cNvPr id="57347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  <p:pic>
        <p:nvPicPr>
          <p:cNvPr id="573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458788"/>
            <a:ext cx="10980738" cy="7488238"/>
          </a:xfr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RESPONSIBLE CARE informácie</a:t>
            </a: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sk-SK" smtClean="0"/>
          </a:p>
          <a:p>
            <a:r>
              <a:rPr lang="cs-CZ" altLang="sk-SK" smtClean="0"/>
              <a:t>www.rcsk.sk</a:t>
            </a:r>
          </a:p>
          <a:p>
            <a:r>
              <a:rPr lang="cs-CZ" altLang="sk-SK" smtClean="0"/>
              <a:t>www.cefic.be</a:t>
            </a:r>
          </a:p>
          <a:p>
            <a:r>
              <a:rPr lang="cs-CZ" altLang="sk-SK" smtClean="0"/>
              <a:t>www.responsiblecare.com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58788"/>
            <a:ext cx="13011151" cy="693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äty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7650"/>
            <a:ext cx="106680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685800" y="4357688"/>
            <a:ext cx="7916863" cy="1143014"/>
          </a:xfrm>
        </p:spPr>
        <p:txBody>
          <a:bodyPr>
            <a:normAutofit/>
          </a:bodyPr>
          <a:lstStyle/>
          <a:p>
            <a:pPr algn="ctr"/>
            <a:r>
              <a:rPr lang="en-GB" altLang="sk-SK" sz="2800" dirty="0" smtClean="0">
                <a:solidFill>
                  <a:schemeClr val="tx1"/>
                </a:solidFill>
                <a:effectLst/>
              </a:rPr>
              <a:t>Slovak Republic´s Presidency of the Council of the EU</a:t>
            </a:r>
            <a:br>
              <a:rPr lang="en-GB" altLang="sk-SK" sz="2800" dirty="0" smtClean="0">
                <a:solidFill>
                  <a:schemeClr val="tx1"/>
                </a:solidFill>
                <a:effectLst/>
              </a:rPr>
            </a:br>
            <a:r>
              <a:rPr lang="en-GB" altLang="sk-SK" sz="2800" i="1" dirty="0" smtClean="0">
                <a:solidFill>
                  <a:schemeClr val="tx1"/>
                </a:solidFill>
                <a:effectLst/>
              </a:rPr>
              <a:t> 1st July – 31st December 2016</a:t>
            </a:r>
          </a:p>
        </p:txBody>
      </p:sp>
      <p:sp>
        <p:nvSpPr>
          <p:cNvPr id="3075" name="Rectangle 3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715016"/>
            <a:ext cx="7386638" cy="928694"/>
          </a:xfrm>
        </p:spPr>
        <p:txBody>
          <a:bodyPr/>
          <a:lstStyle/>
          <a:p>
            <a:pPr>
              <a:defRPr/>
            </a:pPr>
            <a:r>
              <a:rPr lang="en-GB" sz="2400" dirty="0" err="1" smtClean="0"/>
              <a:t>Activit</a:t>
            </a:r>
            <a:r>
              <a:rPr lang="sk-SK" sz="2400" dirty="0" smtClean="0"/>
              <a:t>y</a:t>
            </a:r>
            <a:r>
              <a:rPr lang="en-GB" sz="2400" dirty="0" smtClean="0"/>
              <a:t> </a:t>
            </a:r>
            <a:r>
              <a:rPr lang="sk-SK" sz="2400" dirty="0" smtClean="0"/>
              <a:t>ZCHFP</a:t>
            </a:r>
          </a:p>
          <a:p>
            <a:pPr algn="l">
              <a:defRPr/>
            </a:pPr>
            <a:endParaRPr lang="sk-SK" sz="2400" dirty="0" smtClean="0"/>
          </a:p>
        </p:txBody>
      </p:sp>
      <p:sp>
        <p:nvSpPr>
          <p:cNvPr id="72708" name="Oval 29"/>
          <p:cNvSpPr>
            <a:spLocks noChangeArrowheads="1"/>
          </p:cNvSpPr>
          <p:nvPr/>
        </p:nvSpPr>
        <p:spPr bwMode="gray">
          <a:xfrm>
            <a:off x="-363538" y="3525838"/>
            <a:ext cx="719138" cy="719137"/>
          </a:xfrm>
          <a:prstGeom prst="ellipse">
            <a:avLst/>
          </a:pr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 altLang="sk-SK">
              <a:solidFill>
                <a:srgbClr val="000000"/>
              </a:solidFill>
            </a:endParaRPr>
          </a:p>
        </p:txBody>
      </p:sp>
      <p:sp>
        <p:nvSpPr>
          <p:cNvPr id="72709" name="Oval 30"/>
          <p:cNvSpPr>
            <a:spLocks noChangeArrowheads="1"/>
          </p:cNvSpPr>
          <p:nvPr/>
        </p:nvSpPr>
        <p:spPr bwMode="gray">
          <a:xfrm>
            <a:off x="1544638" y="3525838"/>
            <a:ext cx="719137" cy="71913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 altLang="sk-SK">
              <a:solidFill>
                <a:srgbClr val="000000"/>
              </a:solidFill>
            </a:endParaRPr>
          </a:p>
        </p:txBody>
      </p:sp>
      <p:sp>
        <p:nvSpPr>
          <p:cNvPr id="72710" name="Oval 31"/>
          <p:cNvSpPr>
            <a:spLocks noChangeArrowheads="1"/>
          </p:cNvSpPr>
          <p:nvPr/>
        </p:nvSpPr>
        <p:spPr bwMode="gray">
          <a:xfrm>
            <a:off x="592138" y="3525838"/>
            <a:ext cx="719137" cy="719137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 altLang="sk-SK">
              <a:solidFill>
                <a:srgbClr val="000000"/>
              </a:solidFill>
            </a:endParaRPr>
          </a:p>
        </p:txBody>
      </p:sp>
      <p:pic>
        <p:nvPicPr>
          <p:cNvPr id="72711" name="Obrázok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00063"/>
            <a:ext cx="91440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altLang="sk-SK" dirty="0" smtClean="0">
                <a:solidFill>
                  <a:srgbClr val="FF0000"/>
                </a:solidFill>
              </a:rPr>
              <a:t>Aktivity počas SK PRES</a:t>
            </a:r>
          </a:p>
        </p:txBody>
      </p:sp>
      <p:sp>
        <p:nvSpPr>
          <p:cNvPr id="80899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altLang="sk-SK" sz="2200" dirty="0" smtClean="0"/>
              <a:t>Stretnutie zástupcov chemického priemyslu so ZCHFP SR a </a:t>
            </a:r>
            <a:r>
              <a:rPr lang="sk-SK" altLang="sk-SK" sz="2200" dirty="0" err="1" smtClean="0"/>
              <a:t>CEFICu</a:t>
            </a:r>
            <a:r>
              <a:rPr lang="sk-SK" altLang="sk-SK" sz="2200" dirty="0" smtClean="0"/>
              <a:t> s </a:t>
            </a:r>
            <a:r>
              <a:rPr lang="sk-SK" altLang="sk-SK" sz="2200" dirty="0" err="1" smtClean="0"/>
              <a:t>Attaché</a:t>
            </a:r>
            <a:r>
              <a:rPr lang="sk-SK" altLang="sk-SK" sz="2200" dirty="0" smtClean="0"/>
              <a:t> pre konkurencieschopnosť a hospodársky rast 19.7.2016</a:t>
            </a:r>
          </a:p>
          <a:p>
            <a:endParaRPr lang="sk-SK" altLang="sk-SK" sz="2200" dirty="0" smtClean="0"/>
          </a:p>
          <a:p>
            <a:r>
              <a:rPr lang="sk-SK" altLang="sk-SK" sz="2200" dirty="0" smtClean="0"/>
              <a:t>30.9.2016	Stretnutie zástupcov priemyslu s riaditeľom ECHA</a:t>
            </a:r>
          </a:p>
          <a:p>
            <a:endParaRPr lang="sk-SK" altLang="sk-SK" sz="2200" dirty="0" smtClean="0"/>
          </a:p>
          <a:p>
            <a:r>
              <a:rPr lang="sk-SK" altLang="sk-SK" sz="2200" dirty="0" smtClean="0"/>
              <a:t>V dňoch 24.-25.10 2016 sa konala v Bratislave v rámci Predsedníctva Slovenskej republiky v Rade EU  Konferencia o ochrane zdravia a bezpečnosti na pracovisku „Kultúra lepšej prevencie v oblasti BOZP na novom pracovnom trhu”</a:t>
            </a:r>
          </a:p>
          <a:p>
            <a:endParaRPr lang="sk-SK" altLang="sk-SK" sz="2200" dirty="0" smtClean="0"/>
          </a:p>
          <a:p>
            <a:r>
              <a:rPr lang="sk-SK" altLang="sk-SK" sz="2200" dirty="0" smtClean="0"/>
              <a:t>26. -28.10  Konferencia REinUN2016 </a:t>
            </a:r>
          </a:p>
          <a:p>
            <a:pPr lvl="1"/>
            <a:r>
              <a:rPr lang="sk-SK" altLang="sk-SK" sz="2200" dirty="0" smtClean="0"/>
              <a:t>(</a:t>
            </a:r>
            <a:r>
              <a:rPr lang="sk-SK" altLang="sk-SK" sz="2200" dirty="0" err="1" smtClean="0"/>
              <a:t>Cefic</a:t>
            </a:r>
            <a:r>
              <a:rPr lang="sk-SK" altLang="sk-SK" sz="2200" dirty="0" smtClean="0"/>
              <a:t> a ZCHFP participoval v príprave)</a:t>
            </a:r>
          </a:p>
          <a:p>
            <a:endParaRPr lang="sk-SK" altLang="sk-SK" dirty="0" smtClean="0"/>
          </a:p>
          <a:p>
            <a:pPr lvl="1"/>
            <a:endParaRPr lang="sk-SK" altLang="sk-SK" dirty="0" smtClean="0"/>
          </a:p>
        </p:txBody>
      </p:sp>
      <p:sp>
        <p:nvSpPr>
          <p:cNvPr id="80900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1843078"/>
          </a:xfrm>
        </p:spPr>
        <p:txBody>
          <a:bodyPr/>
          <a:lstStyle/>
          <a:p>
            <a:r>
              <a:rPr lang="sk-SK" altLang="sk-SK" dirty="0" smtClean="0"/>
              <a:t/>
            </a:r>
            <a:br>
              <a:rPr lang="sk-SK" altLang="sk-SK" dirty="0" smtClean="0"/>
            </a:br>
            <a:r>
              <a:rPr lang="sk-SK" altLang="sk-SK" dirty="0" smtClean="0"/>
              <a:t/>
            </a:r>
            <a:br>
              <a:rPr lang="sk-SK" altLang="sk-SK" dirty="0" smtClean="0"/>
            </a:br>
            <a:r>
              <a:rPr lang="sk-SK" altLang="sk-SK" dirty="0" smtClean="0"/>
              <a:t/>
            </a:r>
            <a:br>
              <a:rPr lang="sk-SK" altLang="sk-SK" dirty="0" smtClean="0"/>
            </a:br>
            <a:r>
              <a:rPr lang="sk-SK" altLang="sk-SK" dirty="0" smtClean="0"/>
              <a:t>Stretnutie zástupcov chemického priemyslu so ZCHFP SR a </a:t>
            </a:r>
            <a:r>
              <a:rPr lang="sk-SK" altLang="sk-SK" dirty="0" err="1" smtClean="0"/>
              <a:t>CEFICu</a:t>
            </a:r>
            <a:r>
              <a:rPr lang="sk-SK" altLang="sk-SK" dirty="0" smtClean="0"/>
              <a:t> s </a:t>
            </a:r>
            <a:r>
              <a:rPr lang="sk-SK" altLang="sk-SK" dirty="0" err="1" smtClean="0"/>
              <a:t>Attaché</a:t>
            </a:r>
            <a:r>
              <a:rPr lang="sk-SK" altLang="sk-SK" dirty="0" smtClean="0"/>
              <a:t> pre konkurencieschopnosť a hospodársky rast 19.7.2016</a:t>
            </a:r>
            <a:br>
              <a:rPr lang="sk-SK" altLang="sk-SK" dirty="0" smtClean="0"/>
            </a:b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2143116"/>
            <a:ext cx="4100514" cy="4214842"/>
          </a:xfrm>
        </p:spPr>
        <p:txBody>
          <a:bodyPr>
            <a:normAutofit lnSpcReduction="10000"/>
          </a:bodyPr>
          <a:lstStyle/>
          <a:p>
            <a:r>
              <a:rPr lang="sk-SK" altLang="sk-SK" dirty="0" smtClean="0"/>
              <a:t>V dňoch 19. a 20. júla 2016 zasadala pracovná skupina atašé pre konkurencieschopnosť stálych zastúpení 28 členských štátov pri EÚ na Slovensku v Bratislave. Návšteva sa uskutočnila ako súčasť podujatí v rámci Predsedníctva SR v Rade EÚ.</a:t>
            </a:r>
          </a:p>
          <a:p>
            <a:r>
              <a:rPr lang="sk-SK" altLang="sk-SK" dirty="0" smtClean="0"/>
              <a:t>Zúčastnili sa aj predstavitelia CEFIC – </a:t>
            </a:r>
            <a:r>
              <a:rPr lang="sk-SK" altLang="sk-SK" dirty="0" err="1" smtClean="0"/>
              <a:t>Marco</a:t>
            </a:r>
            <a:r>
              <a:rPr lang="sk-SK" altLang="sk-SK" dirty="0" smtClean="0"/>
              <a:t> </a:t>
            </a:r>
            <a:r>
              <a:rPr lang="sk-SK" altLang="sk-SK" dirty="0" err="1" smtClean="0"/>
              <a:t>Mensink</a:t>
            </a:r>
            <a:r>
              <a:rPr lang="sk-SK" altLang="sk-SK" dirty="0" smtClean="0"/>
              <a:t>, generálny riaditeľ a René </a:t>
            </a:r>
            <a:r>
              <a:rPr lang="sk-SK" altLang="sk-SK" dirty="0" err="1" smtClean="0"/>
              <a:t>van</a:t>
            </a:r>
            <a:r>
              <a:rPr lang="sk-SK" altLang="sk-SK" dirty="0" smtClean="0"/>
              <a:t> </a:t>
            </a:r>
            <a:r>
              <a:rPr lang="sk-SK" altLang="sk-SK" dirty="0" err="1" smtClean="0"/>
              <a:t>Sloten</a:t>
            </a:r>
            <a:r>
              <a:rPr lang="sk-SK" altLang="sk-SK" dirty="0" smtClean="0"/>
              <a:t>, výkonný riaditeľ pre priemyselnú politiku, za ZCHFP SR sa zúčastnila Silvia Surová, generálna sekretárka. </a:t>
            </a:r>
          </a:p>
          <a:p>
            <a:r>
              <a:rPr lang="sk-SK" altLang="sk-SK" dirty="0" smtClean="0"/>
              <a:t>Využili sme podujatie na oboznámenie atašé EÚ28 s prioritami </a:t>
            </a:r>
            <a:r>
              <a:rPr lang="sk-SK" altLang="sk-SK" dirty="0" err="1" smtClean="0"/>
              <a:t>Ceficu</a:t>
            </a:r>
            <a:r>
              <a:rPr lang="sk-SK" altLang="sk-SK" dirty="0" smtClean="0"/>
              <a:t> a aktivitami Zväzu formou obrazovej prezentácie o slovenskom chemickom a farmaceutickom priemysle. </a:t>
            </a:r>
          </a:p>
          <a:p>
            <a:r>
              <a:rPr lang="sk-SK" altLang="sk-SK" dirty="0" smtClean="0"/>
              <a:t>Osobitné prezentácie mali členské organizácie </a:t>
            </a:r>
            <a:r>
              <a:rPr lang="sk-SK" altLang="sk-SK" dirty="0" err="1" smtClean="0"/>
              <a:t>Fortischem,a.s</a:t>
            </a:r>
            <a:r>
              <a:rPr lang="sk-SK" altLang="sk-SK" dirty="0" smtClean="0"/>
              <a:t>.- Ing. Radoslav Jonáš a </a:t>
            </a:r>
            <a:r>
              <a:rPr lang="sk-SK" altLang="sk-SK" dirty="0" err="1" smtClean="0"/>
              <a:t>CMK,s.r.o</a:t>
            </a:r>
            <a:r>
              <a:rPr lang="sk-SK" altLang="sk-SK" dirty="0" smtClean="0"/>
              <a:t>. – RNDr. Ľuboš Beňo. </a:t>
            </a:r>
          </a:p>
          <a:p>
            <a:r>
              <a:rPr lang="sk-SK" altLang="sk-SK" dirty="0" smtClean="0"/>
              <a:t>Cieľom týchto vystúpení bolo poukázať na znevýhodňovanie európskych chemických výrobcov na globálnom trhu z pohľadu veľkého a malého chemického podniku. </a:t>
            </a:r>
          </a:p>
          <a:p>
            <a:endParaRPr lang="sk-SK" dirty="0"/>
          </a:p>
        </p:txBody>
      </p:sp>
      <p:pic>
        <p:nvPicPr>
          <p:cNvPr id="5" name="Picture 18" descr="C:\Documents and Settings\Denkocy\Desktop\ZCHFP 2016\Predsednictvo SR v EU\UFO_subory\Most_SNP_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6" y="3857628"/>
            <a:ext cx="3810000" cy="2286000"/>
          </a:xfrm>
          <a:noFill/>
        </p:spPr>
      </p:pic>
      <p:pic>
        <p:nvPicPr>
          <p:cNvPr id="6" name="Picture 18" descr="C:\Documents and Settings\Denkocy\Desktop\ZCHFP 2016\Predsednictvo SR v EU\UFO_subory\Most_SNP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2" y="3929066"/>
            <a:ext cx="3954261" cy="2357438"/>
          </a:xfr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58200" cy="1224136"/>
          </a:xfrm>
        </p:spPr>
        <p:txBody>
          <a:bodyPr>
            <a:noAutofit/>
          </a:bodyPr>
          <a:lstStyle/>
          <a:p>
            <a:pPr algn="ctr"/>
            <a:endParaRPr lang="sk-SK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83568" y="2348880"/>
            <a:ext cx="7772400" cy="2437442"/>
          </a:xfrm>
          <a:prstGeom prst="rect">
            <a:avLst/>
          </a:prstGeom>
        </p:spPr>
        <p:txBody>
          <a:bodyPr vert="horz" anchor="b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25</a:t>
            </a: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výročie založenia  ZCHFP</a:t>
            </a:r>
            <a:r>
              <a:rPr kumimoji="0" lang="sk-SK" sz="4400" b="1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4400" b="1" baseline="0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KONFERENCIA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4400" b="1" baseline="0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GALA VEČER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1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827584" y="4929198"/>
            <a:ext cx="7772400" cy="121444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29</a:t>
            </a:r>
            <a:r>
              <a:rPr lang="sk-SK" dirty="0" smtClean="0"/>
              <a:t>. n</a:t>
            </a:r>
            <a:r>
              <a:rPr lang="en-US" dirty="0" err="1" smtClean="0"/>
              <a:t>ovemb</a:t>
            </a:r>
            <a:r>
              <a:rPr lang="sk-SK" dirty="0" err="1" smtClean="0"/>
              <a:t>ra</a:t>
            </a:r>
            <a:r>
              <a:rPr lang="en-US" dirty="0" smtClean="0"/>
              <a:t> 2016 </a:t>
            </a:r>
            <a:endParaRPr lang="en-US" dirty="0"/>
          </a:p>
        </p:txBody>
      </p:sp>
      <p:pic>
        <p:nvPicPr>
          <p:cNvPr id="6" name="Picture 2" descr="D:\Práca\LOGA\Loga ZCHFP\logo ZCHF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0"/>
            <a:ext cx="2143140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2714620"/>
            <a:ext cx="7772400" cy="1362456"/>
          </a:xfrm>
        </p:spPr>
        <p:txBody>
          <a:bodyPr/>
          <a:lstStyle/>
          <a:p>
            <a:r>
              <a:rPr lang="sk-SK" altLang="sk-SK" dirty="0" smtClean="0">
                <a:solidFill>
                  <a:schemeClr val="tx1"/>
                </a:solidFill>
              </a:rPr>
              <a:t>Ďakujem za pozornosť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4010484"/>
          </a:xfrm>
        </p:spPr>
        <p:txBody>
          <a:bodyPr/>
          <a:lstStyle/>
          <a:p>
            <a:pPr algn="ctr"/>
            <a:endParaRPr lang="sk-SK" altLang="sk-SK" sz="2400" dirty="0" smtClean="0">
              <a:solidFill>
                <a:srgbClr val="7030A0"/>
              </a:solidFill>
              <a:hlinkClick r:id="rId2"/>
            </a:endParaRPr>
          </a:p>
          <a:p>
            <a:pPr algn="ctr"/>
            <a:endParaRPr lang="sk-SK" altLang="sk-SK" sz="2400" dirty="0" smtClean="0">
              <a:solidFill>
                <a:srgbClr val="7030A0"/>
              </a:solidFill>
              <a:hlinkClick r:id="rId2"/>
            </a:endParaRPr>
          </a:p>
        </p:txBody>
      </p:sp>
      <p:pic>
        <p:nvPicPr>
          <p:cNvPr id="6" name="Picture 2" descr="D:\Práca\LOGA\Loga ZCHFP\logo ZCHF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0"/>
            <a:ext cx="2143140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 smtClean="0">
                <a:solidFill>
                  <a:srgbClr val="FF0000"/>
                </a:solidFill>
              </a:rPr>
              <a:t>Komunikácia ZCHFP</a:t>
            </a:r>
          </a:p>
        </p:txBody>
      </p:sp>
      <p:sp>
        <p:nvSpPr>
          <p:cNvPr id="1638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k-SK" altLang="sk-SK" smtClean="0"/>
              <a:t>Interná, zväzová:</a:t>
            </a:r>
          </a:p>
          <a:p>
            <a:pPr lvl="1"/>
            <a:r>
              <a:rPr lang="sk-SK" altLang="sk-SK" smtClean="0"/>
              <a:t>Stretnutia pracovných komisií</a:t>
            </a:r>
          </a:p>
          <a:p>
            <a:pPr lvl="1"/>
            <a:r>
              <a:rPr lang="sk-SK" altLang="sk-SK" smtClean="0"/>
              <a:t>Mesačné informácie</a:t>
            </a:r>
          </a:p>
          <a:p>
            <a:pPr lvl="1"/>
            <a:r>
              <a:rPr lang="sk-SK" altLang="sk-SK" smtClean="0"/>
              <a:t>Mailová, telefonická</a:t>
            </a:r>
          </a:p>
          <a:p>
            <a:pPr lvl="1"/>
            <a:r>
              <a:rPr lang="sk-SK" altLang="sk-SK" smtClean="0"/>
              <a:t>Webstránka </a:t>
            </a:r>
            <a:r>
              <a:rPr lang="sk-SK" altLang="sk-SK" smtClean="0">
                <a:hlinkClick r:id="rId2"/>
              </a:rPr>
              <a:t>www.zchfp.sk</a:t>
            </a:r>
            <a:r>
              <a:rPr lang="sk-SK" altLang="sk-SK" smtClean="0"/>
              <a:t>, </a:t>
            </a:r>
            <a:r>
              <a:rPr lang="sk-SK" altLang="sk-SK" smtClean="0">
                <a:hlinkClick r:id="rId3"/>
              </a:rPr>
              <a:t>www.rcsk.sk</a:t>
            </a:r>
            <a:endParaRPr lang="sk-SK" altLang="sk-SK" smtClean="0"/>
          </a:p>
          <a:p>
            <a:pPr>
              <a:buFont typeface="Wingdings" pitchFamily="2" charset="2"/>
              <a:buNone/>
            </a:pPr>
            <a:r>
              <a:rPr lang="sk-SK" altLang="sk-SK" smtClean="0"/>
              <a:t>Externá:</a:t>
            </a:r>
          </a:p>
          <a:p>
            <a:pPr lvl="1"/>
            <a:r>
              <a:rPr lang="sk-SK" altLang="sk-SK" smtClean="0"/>
              <a:t>Webstránka</a:t>
            </a:r>
          </a:p>
          <a:p>
            <a:pPr lvl="1"/>
            <a:r>
              <a:rPr lang="sk-SK" altLang="sk-SK" smtClean="0"/>
              <a:t>Tlačové správy, iné informácie pre tlač</a:t>
            </a:r>
          </a:p>
        </p:txBody>
      </p:sp>
      <p:sp>
        <p:nvSpPr>
          <p:cNvPr id="16388" name="Zástupný symbol päty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  <p:pic>
        <p:nvPicPr>
          <p:cNvPr id="5" name="Picture 4" descr="image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0"/>
            <a:ext cx="107153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äty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48" y="-1071594"/>
            <a:ext cx="16170337" cy="807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äty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43238" y="-1422400"/>
            <a:ext cx="17132368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äty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0296" y="-2762251"/>
            <a:ext cx="15787687" cy="962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64" y="-214338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699</Words>
  <Application>Microsoft Office PowerPoint</Application>
  <PresentationFormat>Prezentácia na obrazovke (4:3)</PresentationFormat>
  <Paragraphs>296</Paragraphs>
  <Slides>49</Slides>
  <Notes>4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49</vt:i4>
      </vt:variant>
    </vt:vector>
  </HeadingPairs>
  <TitlesOfParts>
    <vt:vector size="51" baseType="lpstr">
      <vt:lpstr>Flow</vt:lpstr>
      <vt:lpstr>Pracovný hárok programu Microsoft Office Excel 97-2003</vt:lpstr>
      <vt:lpstr>      Konferencia      Deň Chémie</vt:lpstr>
      <vt:lpstr>    Zväz chemického a farmaceutického priemyslu Slovenskej republiky  </vt:lpstr>
      <vt:lpstr>   ZCHFP SR je členom</vt:lpstr>
      <vt:lpstr>Export from the SR in 2014. The order of six most significant sectors of the Slovak industry (Million EUR) </vt:lpstr>
      <vt:lpstr>Komunikácia ZCHFP</vt:lpstr>
      <vt:lpstr>Snímka 6</vt:lpstr>
      <vt:lpstr>Snímka 7</vt:lpstr>
      <vt:lpstr>Snímka 8</vt:lpstr>
      <vt:lpstr>Snímka 9</vt:lpstr>
      <vt:lpstr>Snímka 10</vt:lpstr>
      <vt:lpstr>  Projekty</vt:lpstr>
      <vt:lpstr>Projekty ukončené</vt:lpstr>
      <vt:lpstr>Projekty ukončené</vt:lpstr>
      <vt:lpstr>Prebiehajúce projekty</vt:lpstr>
      <vt:lpstr>Nový schválený projekt</vt:lpstr>
      <vt:lpstr> Semináre    Konferencia      Školenia</vt:lpstr>
      <vt:lpstr>   Chémia 2006 -2016</vt:lpstr>
      <vt:lpstr>  Biocídy</vt:lpstr>
      <vt:lpstr>Chemická legislatíva 2016</vt:lpstr>
      <vt:lpstr>BOZP a Responsible Care</vt:lpstr>
      <vt:lpstr>Výstava CONECO</vt:lpstr>
      <vt:lpstr>Pracovné komisie a skupiny</vt:lpstr>
      <vt:lpstr>    Najvýznamnejšie aktivity  pracovných komisií  pri ZCHFP SR </vt:lpstr>
      <vt:lpstr>Sekcia  náterových látok</vt:lpstr>
      <vt:lpstr>Kolektívne vyjednávanie</vt:lpstr>
      <vt:lpstr>  Obchodná politika</vt:lpstr>
      <vt:lpstr>  SEVESO III</vt:lpstr>
      <vt:lpstr> BAT a BREFs</vt:lpstr>
      <vt:lpstr>Snímka 29</vt:lpstr>
      <vt:lpstr>Snímka 30</vt:lpstr>
      <vt:lpstr>BAT a BREFs</vt:lpstr>
      <vt:lpstr>BREFs pre chemický priemysel</vt:lpstr>
      <vt:lpstr> Vody</vt:lpstr>
      <vt:lpstr>Odpady</vt:lpstr>
      <vt:lpstr>    BOZP</vt:lpstr>
      <vt:lpstr>  Odborné vzdelávanie</vt:lpstr>
      <vt:lpstr>  Farmácia</vt:lpstr>
      <vt:lpstr>REACH</vt:lpstr>
      <vt:lpstr>Responsible Care</vt:lpstr>
      <vt:lpstr>Responsible Care</vt:lpstr>
      <vt:lpstr>Snímka 41</vt:lpstr>
      <vt:lpstr>Snímka 42</vt:lpstr>
      <vt:lpstr>RESPONSIBLE CARE informácie</vt:lpstr>
      <vt:lpstr>Snímka 44</vt:lpstr>
      <vt:lpstr>Slovak Republic´s Presidency of the Council of the EU  1st July – 31st December 2016</vt:lpstr>
      <vt:lpstr>Aktivity počas SK PRES</vt:lpstr>
      <vt:lpstr>   Stretnutie zástupcov chemického priemyslu so ZCHFP SR a CEFICu s Attaché pre konkurencieschopnosť a hospodársky rast 19.7.2016 </vt:lpstr>
      <vt:lpstr>Snímka 48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Endokrinne Disruptory</dc:title>
  <dc:creator>Silvia Surova</dc:creator>
  <cp:lastModifiedBy>Silvia</cp:lastModifiedBy>
  <cp:revision>30</cp:revision>
  <dcterms:created xsi:type="dcterms:W3CDTF">2016-08-22T13:22:58Z</dcterms:created>
  <dcterms:modified xsi:type="dcterms:W3CDTF">2016-11-26T18:03:21Z</dcterms:modified>
</cp:coreProperties>
</file>